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2"/>
  </p:notesMasterIdLst>
  <p:sldIdLst>
    <p:sldId id="256" r:id="rId2"/>
    <p:sldId id="288" r:id="rId3"/>
    <p:sldId id="258" r:id="rId4"/>
    <p:sldId id="259" r:id="rId5"/>
    <p:sldId id="261" r:id="rId6"/>
    <p:sldId id="266" r:id="rId7"/>
    <p:sldId id="263" r:id="rId8"/>
    <p:sldId id="267" r:id="rId9"/>
    <p:sldId id="262" r:id="rId10"/>
    <p:sldId id="268" r:id="rId11"/>
    <p:sldId id="270" r:id="rId12"/>
    <p:sldId id="269" r:id="rId13"/>
    <p:sldId id="272" r:id="rId14"/>
    <p:sldId id="271" r:id="rId15"/>
    <p:sldId id="286" r:id="rId16"/>
    <p:sldId id="287" r:id="rId17"/>
    <p:sldId id="273" r:id="rId18"/>
    <p:sldId id="265" r:id="rId19"/>
    <p:sldId id="279" r:id="rId20"/>
    <p:sldId id="280" r:id="rId21"/>
    <p:sldId id="281" r:id="rId22"/>
    <p:sldId id="282" r:id="rId23"/>
    <p:sldId id="283" r:id="rId24"/>
    <p:sldId id="285" r:id="rId25"/>
    <p:sldId id="284" r:id="rId26"/>
    <p:sldId id="275" r:id="rId27"/>
    <p:sldId id="276" r:id="rId28"/>
    <p:sldId id="277" r:id="rId29"/>
    <p:sldId id="278" r:id="rId30"/>
    <p:sldId id="27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76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E04E0-49BC-47F9-B15C-285C710B3230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90CB1-A66D-4CE4-97D8-7EDA78851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064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0BAB460-5A80-4305-9B79-F68A8775A15E}" type="datetime1">
              <a:rPr lang="ru-RU" smtClean="0"/>
              <a:t>26.09.2025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3E3-3621-4027-9481-0BC144D10D87}" type="datetime1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F6776-D9A0-4537-BD34-06281E85FE6D}" type="datetime1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918DE4-4176-49ED-9BDC-6EE11B2777E2}" type="datetime1">
              <a:rPr lang="ru-RU" smtClean="0"/>
              <a:t>26.09.2025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9D13D8-D321-407B-8860-A468FFD23B09}" type="datetime1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5458-38B0-49A3-B8B6-DE9559EA948E}" type="datetime1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A120A-4B20-4D5D-9D2F-1F61E61B3093}" type="datetime1">
              <a:rPr lang="ru-RU" smtClean="0"/>
              <a:t>26.09.2025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0F830E-921A-4B0E-ABD2-211EAF169C00}" type="datetime1">
              <a:rPr lang="ru-RU" smtClean="0"/>
              <a:t>26.09.2025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5982-6DFE-4E80-935C-B87B8FEC9D79}" type="datetime1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453C22-A06D-4A04-BDFB-8262BD280393}" type="datetime1">
              <a:rPr lang="ru-RU" smtClean="0"/>
              <a:t>26.09.2025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B24345-010F-44A8-ACE8-615E00071A90}" type="datetime1">
              <a:rPr lang="ru-RU" smtClean="0"/>
              <a:t>26.09.2025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A46BB6-26CD-4B61-9B9A-3E7DBB3BE2BC}" type="datetime1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vnz-mpu.com.ua/metodychni-rekomendatsii-shchodo-oformlennia-robit.html" TargetMode="External"/><Relationship Id="rId2" Type="http://schemas.openxmlformats.org/officeDocument/2006/relationships/hyperlink" Target="http://vnz-mpu.com.ua/metodychni-rekomendatsii-shchodo-oformlennia-robit-ps.html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vnz-mpu.com.ua/publichna-informatsiia/dystantsiine-navchannia/kursovi-kvalifikatsiini-roboty.html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vnz-mpu.com.ua/publichna-informatsiia/metodychni-rekomendatsii-shchodo-oformlennia-robit-za.html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9513" y="476672"/>
            <a:ext cx="7272808" cy="1894362"/>
          </a:xfrm>
        </p:spPr>
        <p:txBody>
          <a:bodyPr>
            <a:noAutofit/>
          </a:bodyPr>
          <a:lstStyle/>
          <a:p>
            <a:pPr algn="ctr"/>
            <a:r>
              <a:rPr lang="uk-UA" sz="6600" dirty="0" smtClean="0">
                <a:solidFill>
                  <a:schemeClr val="accent1">
                    <a:lumMod val="50000"/>
                  </a:schemeClr>
                </a:solidFill>
              </a:rPr>
              <a:t>КУРСОВІ РОБОТИ</a:t>
            </a:r>
            <a:endParaRPr lang="ru-RU" sz="6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9075" y="2348880"/>
            <a:ext cx="7272808" cy="1371600"/>
          </a:xfrm>
        </p:spPr>
        <p:txBody>
          <a:bodyPr>
            <a:normAutofit/>
          </a:bodyPr>
          <a:lstStyle/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Правила та вимоги до оформлення та змісту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69439" y="6309320"/>
            <a:ext cx="7272808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309499" y="3861048"/>
            <a:ext cx="6192688" cy="333285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</a:pPr>
            <a:r>
              <a:rPr lang="uk-UA" sz="1800" dirty="0" smtClean="0"/>
              <a:t>ШАНОВНІ СТУДЕНТИ !</a:t>
            </a:r>
          </a:p>
          <a:p>
            <a:pPr marL="0" indent="0" algn="ctr">
              <a:buFont typeface="Wingdings"/>
              <a:buNone/>
            </a:pPr>
            <a:r>
              <a:rPr lang="uk-UA" sz="1400" dirty="0" smtClean="0"/>
              <a:t>У даній презентації ви знайдете інформацію, а також посилання щодо написання та правильного оформлення курсових робіт              (як правильно оформити титульну сторінку, який зміст має містити курсова робота та як підійти </a:t>
            </a:r>
            <a:r>
              <a:rPr lang="uk-UA" sz="1400" smtClean="0"/>
              <a:t>до підбору </a:t>
            </a:r>
            <a:r>
              <a:rPr lang="uk-UA" sz="1400" dirty="0" smtClean="0"/>
              <a:t>літератури)</a:t>
            </a:r>
          </a:p>
        </p:txBody>
      </p:sp>
    </p:spTree>
    <p:extLst>
      <p:ext uri="{BB962C8B-B14F-4D97-AF65-F5344CB8AC3E}">
        <p14:creationId xmlns:p14="http://schemas.microsoft.com/office/powerpoint/2010/main" val="38723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ПЕРШИЙ РОЗДІЛ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836712"/>
            <a:ext cx="85517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ПЕРШИЙ РОЗДІЛ – ТЕОРЕТИЧНА ЧАСТИНА РОБОТИ, </a:t>
            </a:r>
            <a:r>
              <a:rPr lang="uk-UA" sz="1600" dirty="0" smtClean="0"/>
              <a:t>являє собою огляд літератури, пов’язаної з проблематикою відповідної досліджуваної сфери, методів та методик й методичної літератури за темою.</a:t>
            </a:r>
          </a:p>
          <a:p>
            <a:pPr marL="0" indent="0" algn="just">
              <a:buNone/>
            </a:pPr>
            <a:r>
              <a:rPr lang="uk-UA" sz="1600" dirty="0" smtClean="0"/>
              <a:t>Студент окреслює основні етапи розвитку наукової думки зі своєї проблеми, стисло аналізуючи роботи попередників, висвітлює ті питання, що залишилися невирішеними, та визначає свою роль у розв’язанні проблеми. Висвітлює головні концепції сучасних теорії з даної проблематики. </a:t>
            </a:r>
          </a:p>
          <a:p>
            <a:pPr marL="0" indent="0" algn="just">
              <a:buNone/>
            </a:pPr>
            <a:r>
              <a:rPr lang="uk-UA" sz="1600" dirty="0" smtClean="0"/>
              <a:t>Оскільки у теоретичному розділі студент використовує результати чужої праці (наукові матеріали), особливу увагу слід приділити посиланням на використану літературу. Посилання робиться у квадратних дужках відразу після прямої цитати або використаної загальної ідеї. </a:t>
            </a:r>
          </a:p>
          <a:p>
            <a:pPr marL="0" indent="0" algn="just">
              <a:buNone/>
            </a:pPr>
            <a:r>
              <a:rPr lang="uk-UA" sz="1600" dirty="0" smtClean="0"/>
              <a:t>Необхідно закінчити цей розділ коротким резюме у один-два абзаци щодо необхідності проведення дослідження. Стислий виклад наукових і практичних результатів, отриманих у цьому розділі, краще починати словами: «Таким чином, …», «Отже, …», «Узагальнюючи викладене в цьому розділі, зазначимо…», «Підводячи підсумок, зазначимо…», «Таким чином, можемо визнати, що …».</a:t>
            </a:r>
          </a:p>
          <a:p>
            <a:pPr marL="0" indent="0" algn="just">
              <a:buNone/>
            </a:pPr>
            <a:r>
              <a:rPr lang="uk-UA" sz="1600" dirty="0" smtClean="0"/>
              <a:t>Перший розділ має становити не менше 30% загального обсягу всієї роботи, 10-11 сторінок.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ДРУГИЙ РОЗДІЛ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836712"/>
            <a:ext cx="85517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/>
              <a:t>ДРУГИЙ РОЗДІЛ – </a:t>
            </a:r>
            <a:r>
              <a:rPr lang="uk-UA" sz="1600" b="1" dirty="0" smtClean="0"/>
              <a:t>ПРАКТИЧНА ЧАСТИНА РОБОТИ, </a:t>
            </a:r>
            <a:r>
              <a:rPr lang="uk-UA" sz="1600" dirty="0" smtClean="0"/>
              <a:t>в якій описується емпіричні дослідження, проведені студентом, та їх результати. Розкривається стан і особливості досліджуваної проблеми в умовах конкретного об’єкта тощо, експеримент та умови його проведення, зокрема під час навчально-дослідницької практики. Інтерпретація результатів дослідження не повинна обмежуватися констатацією отриманих фактів, вона мусить містити спробу їх наукового пояснення, а також власну думку автора роботи про предмет, який вивчається, та отримані результати.</a:t>
            </a:r>
          </a:p>
          <a:p>
            <a:pPr marL="0" indent="0" algn="just">
              <a:buNone/>
            </a:pPr>
            <a:r>
              <a:rPr lang="uk-UA" sz="1600" dirty="0" smtClean="0"/>
              <a:t>Підсумком розділу переважно є розробка оздоровчих методик чи методичних рекомендацій для населення.</a:t>
            </a:r>
          </a:p>
          <a:p>
            <a:pPr marL="0" indent="0" algn="just">
              <a:buNone/>
            </a:pPr>
            <a:r>
              <a:rPr lang="uk-UA" sz="1600" dirty="0" smtClean="0"/>
              <a:t>Другий розділ має становити не менше 40% загального обсягу всієї роботи, 14-15 сторінок.</a:t>
            </a:r>
          </a:p>
          <a:p>
            <a:pPr marL="0" indent="0" algn="just">
              <a:buNone/>
            </a:pPr>
            <a:r>
              <a:rPr lang="uk-UA" sz="1600" dirty="0" smtClean="0"/>
              <a:t>Бажано закінчувати всі розділи коротким резюме (узагальненням) стосовно необхідності проведення педагогічних досліджень у даній галузі.</a:t>
            </a:r>
          </a:p>
          <a:p>
            <a:pPr marL="0" indent="0" algn="just">
              <a:buNone/>
            </a:pPr>
            <a:r>
              <a:rPr lang="uk-UA" sz="1600" dirty="0" smtClean="0"/>
              <a:t>Студент обов’язково у відповідних місцях тексту повинен зробити посилання на джерела наукової літератури, з яких запозичив матеріали або окремі результати наукової роботи при написанні курсової роботи з дисципліни.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88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ВИСНОВКИ ДО РОЗДІЛІВ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39829" y="908720"/>
            <a:ext cx="8551788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ВИСНОВКИ</a:t>
            </a:r>
            <a:r>
              <a:rPr lang="uk-UA" sz="1600" dirty="0" smtClean="0"/>
              <a:t> до курсової роботи потрібно писати відповідно до мети і завдань, означених у </a:t>
            </a:r>
            <a:r>
              <a:rPr lang="uk-UA" sz="1600" dirty="0" err="1" smtClean="0"/>
              <a:t>ВСТУПі</a:t>
            </a:r>
            <a:r>
              <a:rPr lang="uk-UA" sz="1600" dirty="0" smtClean="0"/>
              <a:t>.</a:t>
            </a:r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У ВИСНОВКАХ стисло, переважно у формі тез або нерозгорнутих, лаконічно сформульованих тверджень, має бути зазначено, що зроблено, яких висновків дійшов автор, подано практичні рекомендації щодо вдосконалення чинного законодавства, певного аспекту практичної діяльності в досліджуваній сфері.</a:t>
            </a:r>
          </a:p>
          <a:p>
            <a:pPr marL="0" indent="0" algn="just">
              <a:buNone/>
            </a:pPr>
            <a:r>
              <a:rPr lang="uk-UA" sz="1600" dirty="0" smtClean="0"/>
              <a:t>Також потрібно враховувати узагальнення з кожного розділу. </a:t>
            </a:r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Можна використовувати словосполучення: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«Досліджено зв’язок з …»;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«Аналіз наукової теми довів …»;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«Прослідковано, що …»;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«Продемонстровано розвиток…»;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«Продемонстровано особливості методики…» і тощо.</a:t>
            </a:r>
          </a:p>
          <a:p>
            <a:pPr algn="just">
              <a:buFont typeface="Wingdings" pitchFamily="2" charset="2"/>
              <a:buChar char="§"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Обсяг 1-2 сторінки.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0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ВИСНОВКИ 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836712"/>
            <a:ext cx="8551788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ВИСНОВКИ </a:t>
            </a:r>
            <a:r>
              <a:rPr lang="uk-UA" sz="1600" dirty="0" smtClean="0"/>
              <a:t>– заключна частина курсової роботи, в якій підводяться підсумки проведеної роботи, розкривається її значення, перспективи подальшого вивчення проблеми.</a:t>
            </a:r>
          </a:p>
          <a:p>
            <a:pPr marL="0" indent="0" algn="just">
              <a:buNone/>
            </a:pPr>
            <a:r>
              <a:rPr lang="uk-UA" sz="1600" dirty="0" smtClean="0"/>
              <a:t>Це стисла форма найважливіших наукових та практичних результатів проведеного дослідження. Взагалі висновки повинні давати відповіді на наступні запитання: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Навіщо зроблено дане дослідження?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Що зроблено?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Чому отримані такі результати?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Як можна пояснити той чи інший факт?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До яких висновків прийшов автор?</a:t>
            </a:r>
          </a:p>
          <a:p>
            <a:pPr marL="0" indent="0" algn="just">
              <a:buNone/>
            </a:pPr>
            <a:r>
              <a:rPr lang="uk-UA" sz="1600" dirty="0" smtClean="0"/>
              <a:t>Висновки повинні відповідати поставленим завданням, які були сформульовані у вступі. Це доводить, що сформульовані у вступі мета та завдання було досягнуто. Кількість висновків відповідає кількості завдань. У висновках немає цитат інформаційних джерел, ілюстрацій, прикладів, проте можуть бути включені узагальнені цифрові дані, одержані автором.</a:t>
            </a:r>
          </a:p>
          <a:p>
            <a:pPr marL="0" indent="0" algn="just">
              <a:buNone/>
            </a:pPr>
            <a:r>
              <a:rPr lang="uk-UA" sz="1600" dirty="0" smtClean="0"/>
              <a:t>Їх розміщують безпосередньо після основної частини, починаючи з нової сторінки.</a:t>
            </a:r>
          </a:p>
          <a:p>
            <a:pPr marL="0" indent="0" algn="just">
              <a:buNone/>
            </a:pPr>
            <a:r>
              <a:rPr lang="uk-UA" sz="1600" dirty="0" smtClean="0"/>
              <a:t>Обсяг 2-3 сторінки.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72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136815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СПИСОК ВИКОРИСТАНИХ ДЖЕРЕЛ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17398" y="1745432"/>
            <a:ext cx="8551788" cy="49856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/>
              <a:t>СПИСОК ВИКОРИСТАНИХ ДЖЕРЕЛ </a:t>
            </a:r>
            <a:r>
              <a:rPr lang="ru-RU" sz="1600" dirty="0"/>
              <a:t>– </a:t>
            </a:r>
            <a:r>
              <a:rPr lang="uk-UA" sz="1600" dirty="0" smtClean="0"/>
              <a:t>це впорядкований перелік усіх опублікованих робіт та інших матеріалів, на які зроблено посилання у тексті.</a:t>
            </a:r>
          </a:p>
          <a:p>
            <a:pPr marL="0" indent="0" algn="just">
              <a:buNone/>
            </a:pPr>
            <a:r>
              <a:rPr lang="uk-UA" sz="1600" dirty="0" smtClean="0"/>
              <a:t>У список не вносять публікації та інші матеріали, не згадані в тексті.</a:t>
            </a:r>
          </a:p>
          <a:p>
            <a:pPr marL="0" indent="0" algn="just">
              <a:buNone/>
            </a:pPr>
            <a:r>
              <a:rPr lang="uk-UA" sz="1600" dirty="0" smtClean="0"/>
              <a:t>Список використаних джерел повинен містити не менше 20 позицій (з них 50% повинні складати статті, 25% джерела за останні 5 років, 10% джерела на мовах країн</a:t>
            </a:r>
            <a:r>
              <a:rPr lang="ru-RU" sz="1600" dirty="0" smtClean="0"/>
              <a:t> </a:t>
            </a:r>
            <a:r>
              <a:rPr lang="ru-RU" sz="1600" dirty="0"/>
              <a:t>ЄС).</a:t>
            </a:r>
          </a:p>
          <a:p>
            <a:pPr marL="0" indent="0" algn="just">
              <a:buNone/>
            </a:pPr>
            <a:r>
              <a:rPr lang="uk-UA" sz="1600" dirty="0" smtClean="0"/>
              <a:t>Оформлення бібліографічних посилань здійснюється за Стандартом ДСТУ 8302:2015 «Бібліографічний запис. Бібліографічний опис. Загальні вимоги та правила складання» або інших міжнародних стилів бібліографічного опису </a:t>
            </a:r>
            <a:r>
              <a:rPr lang="ru-RU" sz="1600" dirty="0" smtClean="0"/>
              <a:t>(</a:t>
            </a:r>
            <a:r>
              <a:rPr lang="en-US" sz="1600" dirty="0"/>
              <a:t>MLA Style, APA Style, </a:t>
            </a:r>
            <a:r>
              <a:rPr lang="en-US" sz="1600" dirty="0" smtClean="0"/>
              <a:t>Chicago/</a:t>
            </a:r>
            <a:r>
              <a:rPr lang="en-US" sz="1600" dirty="0" err="1" smtClean="0"/>
              <a:t>Turabian</a:t>
            </a:r>
            <a:r>
              <a:rPr lang="uk-UA" sz="1600" dirty="0" smtClean="0"/>
              <a:t> </a:t>
            </a:r>
            <a:r>
              <a:rPr lang="en-US" sz="1600" dirty="0" smtClean="0"/>
              <a:t>Style </a:t>
            </a:r>
            <a:r>
              <a:rPr lang="ru-RU" sz="1600" dirty="0"/>
              <a:t>та </a:t>
            </a:r>
            <a:r>
              <a:rPr lang="ru-RU" sz="1600" dirty="0" err="1"/>
              <a:t>ін</a:t>
            </a:r>
            <a:r>
              <a:rPr lang="ru-RU" sz="1600" dirty="0"/>
              <a:t>.). </a:t>
            </a:r>
            <a:r>
              <a:rPr lang="uk-UA" sz="1600" dirty="0" smtClean="0"/>
              <a:t>На всі наукові джерела, подані у списку, повинні бути посилання в тексті курсової роботи</a:t>
            </a:r>
            <a:r>
              <a:rPr lang="ru-RU" sz="1600" dirty="0" smtClean="0"/>
              <a:t>. </a:t>
            </a:r>
            <a:endParaRPr lang="ru-RU" sz="1600" dirty="0"/>
          </a:p>
          <a:p>
            <a:pPr marL="0" indent="0" algn="just">
              <a:buNone/>
            </a:pPr>
            <a:r>
              <a:rPr lang="uk-UA" sz="1600" dirty="0" smtClean="0"/>
              <a:t>Інформаційні джерела подаються за нумераційним порядком, тобто, розташування джерел у порядку появи посилань на них в основному тексті роботи або у алфавітному </a:t>
            </a:r>
            <a:r>
              <a:rPr lang="ru-RU" sz="1600" dirty="0" smtClean="0"/>
              <a:t>порядку.</a:t>
            </a:r>
            <a:endParaRPr lang="ru-RU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89525" y="6309319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75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260648"/>
            <a:ext cx="8640960" cy="504056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ПРИКЛАДИ ОФОРМЛЕННЯ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18852" y="1052736"/>
            <a:ext cx="855178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Книга </a:t>
            </a:r>
            <a:r>
              <a:rPr lang="ru-RU" sz="1600" b="1" dirty="0"/>
              <a:t>одного автора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err="1" smtClean="0"/>
              <a:t>Іванова</a:t>
            </a:r>
            <a:r>
              <a:rPr lang="ru-RU" sz="1600" dirty="0" smtClean="0"/>
              <a:t> </a:t>
            </a:r>
            <a:r>
              <a:rPr lang="ru-RU" sz="1600" dirty="0"/>
              <a:t>В. Д. </a:t>
            </a:r>
            <a:r>
              <a:rPr lang="ru-RU" sz="1600" dirty="0" err="1"/>
              <a:t>Технологія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 </a:t>
            </a:r>
            <a:r>
              <a:rPr lang="ru-RU" sz="1600" dirty="0" err="1"/>
              <a:t>продуктів</a:t>
            </a:r>
            <a:r>
              <a:rPr lang="ru-RU" sz="1600" dirty="0"/>
              <a:t> </a:t>
            </a:r>
            <a:r>
              <a:rPr lang="ru-RU" sz="1600" dirty="0" err="1"/>
              <a:t>бджільництва</a:t>
            </a:r>
            <a:r>
              <a:rPr lang="ru-RU" sz="1600" dirty="0"/>
              <a:t> : курс </a:t>
            </a:r>
            <a:r>
              <a:rPr lang="ru-RU" sz="1600" dirty="0" err="1"/>
              <a:t>лекцій</a:t>
            </a:r>
            <a:r>
              <a:rPr lang="ru-RU" sz="1600" dirty="0"/>
              <a:t>. </a:t>
            </a:r>
            <a:r>
              <a:rPr lang="ru-RU" sz="1600" dirty="0" err="1"/>
              <a:t>Миколаїв</a:t>
            </a:r>
            <a:r>
              <a:rPr lang="ru-RU" sz="1600" dirty="0"/>
              <a:t> : МДАУ, 2009. 245 с.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b="1" dirty="0" smtClean="0"/>
              <a:t>Книга </a:t>
            </a:r>
            <a:r>
              <a:rPr lang="ru-RU" sz="1600" b="1" dirty="0" err="1"/>
              <a:t>двох</a:t>
            </a:r>
            <a:r>
              <a:rPr lang="ru-RU" sz="1600" b="1" dirty="0"/>
              <a:t> </a:t>
            </a:r>
            <a:r>
              <a:rPr lang="ru-RU" sz="1600" b="1" dirty="0" err="1"/>
              <a:t>або</a:t>
            </a:r>
            <a:r>
              <a:rPr lang="ru-RU" sz="1600" b="1" dirty="0"/>
              <a:t> </a:t>
            </a:r>
            <a:r>
              <a:rPr lang="ru-RU" sz="1600" b="1" dirty="0" err="1"/>
              <a:t>трьох</a:t>
            </a:r>
            <a:r>
              <a:rPr lang="ru-RU" sz="1600" b="1" dirty="0"/>
              <a:t> </a:t>
            </a:r>
            <a:r>
              <a:rPr lang="ru-RU" sz="1600" b="1" dirty="0" err="1"/>
              <a:t>авторів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smtClean="0"/>
              <a:t>Боярин </a:t>
            </a:r>
            <a:r>
              <a:rPr lang="ru-RU" sz="1600" dirty="0"/>
              <a:t>М. В., </a:t>
            </a:r>
            <a:r>
              <a:rPr lang="ru-RU" sz="1600" dirty="0" err="1"/>
              <a:t>Нетробчук</a:t>
            </a:r>
            <a:r>
              <a:rPr lang="ru-RU" sz="1600" dirty="0"/>
              <a:t> І. М. </a:t>
            </a:r>
            <a:r>
              <a:rPr lang="ru-RU" sz="1600" dirty="0" err="1"/>
              <a:t>Основи</a:t>
            </a:r>
            <a:r>
              <a:rPr lang="ru-RU" sz="1600" dirty="0"/>
              <a:t> </a:t>
            </a:r>
            <a:r>
              <a:rPr lang="ru-RU" sz="1600" dirty="0" err="1"/>
              <a:t>гідроекології</a:t>
            </a:r>
            <a:r>
              <a:rPr lang="ru-RU" sz="1600" dirty="0"/>
              <a:t>: </a:t>
            </a:r>
            <a:r>
              <a:rPr lang="ru-RU" sz="1600" dirty="0" err="1"/>
              <a:t>теорія</a:t>
            </a:r>
            <a:r>
              <a:rPr lang="ru-RU" sz="1600" dirty="0"/>
              <a:t> й практика : </a:t>
            </a:r>
            <a:r>
              <a:rPr lang="ru-RU" sz="1600" dirty="0" err="1"/>
              <a:t>навч</a:t>
            </a:r>
            <a:r>
              <a:rPr lang="ru-RU" sz="1600" dirty="0"/>
              <a:t>. </a:t>
            </a:r>
            <a:r>
              <a:rPr lang="ru-RU" sz="1600" dirty="0" err="1"/>
              <a:t>посіб</a:t>
            </a:r>
            <a:r>
              <a:rPr lang="ru-RU" sz="1600" dirty="0"/>
              <a:t>. </a:t>
            </a:r>
            <a:r>
              <a:rPr lang="ru-RU" sz="1600" dirty="0" err="1"/>
              <a:t>Луцьк</a:t>
            </a:r>
            <a:r>
              <a:rPr lang="ru-RU" sz="1600" dirty="0"/>
              <a:t> : Вежа-</a:t>
            </a:r>
            <a:r>
              <a:rPr lang="ru-RU" sz="1600" dirty="0" err="1"/>
              <a:t>Друк</a:t>
            </a:r>
            <a:r>
              <a:rPr lang="ru-RU" sz="1600" dirty="0"/>
              <a:t>, 2016. 365 с.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b="1" dirty="0" smtClean="0"/>
              <a:t>Книга </a:t>
            </a:r>
            <a:r>
              <a:rPr lang="ru-RU" sz="1600" b="1" dirty="0" err="1"/>
              <a:t>чотирьох</a:t>
            </a:r>
            <a:r>
              <a:rPr lang="ru-RU" sz="1600" b="1" dirty="0"/>
              <a:t> і </a:t>
            </a:r>
            <a:r>
              <a:rPr lang="ru-RU" sz="1600" b="1" dirty="0" err="1"/>
              <a:t>більше</a:t>
            </a:r>
            <a:r>
              <a:rPr lang="ru-RU" sz="1600" b="1" dirty="0"/>
              <a:t> </a:t>
            </a:r>
            <a:r>
              <a:rPr lang="ru-RU" sz="1600" b="1" dirty="0" err="1"/>
              <a:t>авторів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err="1" smtClean="0"/>
              <a:t>Астрономія</a:t>
            </a:r>
            <a:r>
              <a:rPr lang="ru-RU" sz="1600" dirty="0" smtClean="0"/>
              <a:t> </a:t>
            </a:r>
            <a:r>
              <a:rPr lang="ru-RU" sz="1600" dirty="0"/>
              <a:t>: </a:t>
            </a:r>
            <a:r>
              <a:rPr lang="ru-RU" sz="1600" dirty="0" err="1"/>
              <a:t>навч</a:t>
            </a:r>
            <a:r>
              <a:rPr lang="ru-RU" sz="1600" dirty="0"/>
              <a:t>. </a:t>
            </a:r>
            <a:r>
              <a:rPr lang="ru-RU" sz="1600" dirty="0" err="1"/>
              <a:t>посіб</a:t>
            </a:r>
            <a:r>
              <a:rPr lang="ru-RU" sz="1600" dirty="0"/>
              <a:t>. / І. А. </a:t>
            </a:r>
            <a:r>
              <a:rPr lang="ru-RU" sz="1600" dirty="0" err="1"/>
              <a:t>Климишин</a:t>
            </a:r>
            <a:r>
              <a:rPr lang="ru-RU" sz="1600" dirty="0"/>
              <a:t> та </a:t>
            </a:r>
            <a:r>
              <a:rPr lang="ru-RU" sz="1600" dirty="0" err="1"/>
              <a:t>ін</a:t>
            </a:r>
            <a:r>
              <a:rPr lang="ru-RU" sz="1600" dirty="0"/>
              <a:t>. Одеса : </a:t>
            </a:r>
            <a:r>
              <a:rPr lang="ru-RU" sz="1600" dirty="0" err="1"/>
              <a:t>Астропринт</a:t>
            </a:r>
            <a:r>
              <a:rPr lang="ru-RU" sz="1600" dirty="0"/>
              <a:t>, 2012. 352 с. </a:t>
            </a:r>
            <a:r>
              <a:rPr lang="ru-RU" sz="1600" dirty="0" err="1"/>
              <a:t>Сучасна</a:t>
            </a:r>
            <a:r>
              <a:rPr lang="ru-RU" sz="1600" dirty="0"/>
              <a:t> </a:t>
            </a:r>
            <a:r>
              <a:rPr lang="ru-RU" sz="1600" dirty="0" err="1"/>
              <a:t>українська</a:t>
            </a:r>
            <a:r>
              <a:rPr lang="ru-RU" sz="1600" dirty="0"/>
              <a:t> </a:t>
            </a:r>
            <a:r>
              <a:rPr lang="ru-RU" sz="1600" dirty="0" err="1"/>
              <a:t>мова</a:t>
            </a:r>
            <a:r>
              <a:rPr lang="ru-RU" sz="1600" dirty="0"/>
              <a:t> / О. М. </a:t>
            </a:r>
            <a:r>
              <a:rPr lang="ru-RU" sz="1600" dirty="0" err="1"/>
              <a:t>Григор’єв</a:t>
            </a:r>
            <a:r>
              <a:rPr lang="ru-RU" sz="1600" dirty="0"/>
              <a:t> та </a:t>
            </a:r>
            <a:r>
              <a:rPr lang="ru-RU" sz="1600" dirty="0" err="1"/>
              <a:t>ін</a:t>
            </a:r>
            <a:r>
              <a:rPr lang="ru-RU" sz="1600" dirty="0"/>
              <a:t>. 3-тє вид., </a:t>
            </a:r>
            <a:r>
              <a:rPr lang="ru-RU" sz="1600" dirty="0" err="1"/>
              <a:t>перероб</a:t>
            </a:r>
            <a:r>
              <a:rPr lang="ru-RU" sz="1600" dirty="0"/>
              <a:t>. </a:t>
            </a:r>
            <a:r>
              <a:rPr lang="ru-RU" sz="1600" dirty="0" err="1"/>
              <a:t>Київ</a:t>
            </a:r>
            <a:r>
              <a:rPr lang="ru-RU" sz="1600" dirty="0"/>
              <a:t> : </a:t>
            </a:r>
            <a:r>
              <a:rPr lang="ru-RU" sz="1600" dirty="0" err="1"/>
              <a:t>Либідь</a:t>
            </a:r>
            <a:r>
              <a:rPr lang="ru-RU" sz="1600" dirty="0"/>
              <a:t>, 2005. 488 с. </a:t>
            </a:r>
            <a:r>
              <a:rPr lang="en-US" sz="1600" dirty="0"/>
              <a:t>Referencing styles / G. R. Edwards et al. Los Angeles : International Publishing, 2010. 280 p. </a:t>
            </a:r>
            <a:endParaRPr lang="uk-UA" sz="1600" dirty="0" smtClean="0"/>
          </a:p>
          <a:p>
            <a:pPr marL="0" indent="0">
              <a:buNone/>
            </a:pPr>
            <a:r>
              <a:rPr lang="ru-RU" sz="1600" b="1" dirty="0" smtClean="0"/>
              <a:t>Книга </a:t>
            </a:r>
            <a:r>
              <a:rPr lang="ru-RU" sz="1600" b="1" dirty="0"/>
              <a:t>без </a:t>
            </a:r>
            <a:r>
              <a:rPr lang="ru-RU" sz="1600" b="1" dirty="0" err="1"/>
              <a:t>зазначення</a:t>
            </a:r>
            <a:r>
              <a:rPr lang="ru-RU" sz="1600" b="1" dirty="0"/>
              <a:t> автора (з редактором </a:t>
            </a:r>
            <a:r>
              <a:rPr lang="ru-RU" sz="1600" b="1" dirty="0" err="1"/>
              <a:t>тощо</a:t>
            </a:r>
            <a:r>
              <a:rPr lang="ru-RU" sz="1600" b="1" dirty="0"/>
              <a:t>)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smtClean="0"/>
              <a:t>Атлас </a:t>
            </a:r>
            <a:r>
              <a:rPr lang="ru-RU" sz="1600" dirty="0" err="1"/>
              <a:t>зоології</a:t>
            </a:r>
            <a:r>
              <a:rPr lang="ru-RU" sz="1600" dirty="0"/>
              <a:t> / уклад.: Х. Тола, Є. </a:t>
            </a:r>
            <a:r>
              <a:rPr lang="ru-RU" sz="1600" dirty="0" err="1"/>
              <a:t>Інф’єста</a:t>
            </a:r>
            <a:r>
              <a:rPr lang="ru-RU" sz="1600" dirty="0"/>
              <a:t>. </a:t>
            </a:r>
            <a:r>
              <a:rPr lang="ru-RU" sz="1600" dirty="0" err="1"/>
              <a:t>Харків</a:t>
            </a:r>
            <a:r>
              <a:rPr lang="ru-RU" sz="1600" dirty="0"/>
              <a:t> : Ранок, 2005. 96 с.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b="1" dirty="0" smtClean="0"/>
              <a:t>Книга </a:t>
            </a:r>
            <a:r>
              <a:rPr lang="ru-RU" sz="1600" b="1" dirty="0"/>
              <a:t>– </a:t>
            </a:r>
            <a:r>
              <a:rPr lang="ru-RU" sz="1600" b="1" dirty="0" err="1"/>
              <a:t>окремий</a:t>
            </a:r>
            <a:r>
              <a:rPr lang="ru-RU" sz="1600" b="1" dirty="0"/>
              <a:t> том (</a:t>
            </a:r>
            <a:r>
              <a:rPr lang="ru-RU" sz="1600" b="1" dirty="0" err="1"/>
              <a:t>частина</a:t>
            </a:r>
            <a:r>
              <a:rPr lang="ru-RU" sz="1600" b="1" dirty="0"/>
              <a:t>) </a:t>
            </a:r>
            <a:r>
              <a:rPr lang="ru-RU" sz="1600" b="1" dirty="0" err="1"/>
              <a:t>багатотомного</a:t>
            </a:r>
            <a:r>
              <a:rPr lang="ru-RU" sz="1600" b="1" dirty="0"/>
              <a:t> </a:t>
            </a:r>
            <a:r>
              <a:rPr lang="ru-RU" sz="1600" b="1" dirty="0" err="1"/>
              <a:t>видання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err="1" smtClean="0"/>
              <a:t>Антологія</a:t>
            </a:r>
            <a:r>
              <a:rPr lang="ru-RU" sz="1600" dirty="0" smtClean="0"/>
              <a:t> </a:t>
            </a:r>
            <a:r>
              <a:rPr lang="ru-RU" sz="1600" dirty="0" err="1"/>
              <a:t>української</a:t>
            </a:r>
            <a:r>
              <a:rPr lang="ru-RU" sz="1600" dirty="0"/>
              <a:t> </a:t>
            </a:r>
            <a:r>
              <a:rPr lang="ru-RU" sz="1600" dirty="0" err="1"/>
              <a:t>юридичної</a:t>
            </a:r>
            <a:r>
              <a:rPr lang="ru-RU" sz="1600" dirty="0"/>
              <a:t> думки / </a:t>
            </a:r>
            <a:r>
              <a:rPr lang="ru-RU" sz="1600" dirty="0" err="1"/>
              <a:t>Ін</a:t>
            </a:r>
            <a:r>
              <a:rPr lang="ru-RU" sz="1600" dirty="0"/>
              <a:t>-т </a:t>
            </a:r>
            <a:r>
              <a:rPr lang="ru-RU" sz="1600" dirty="0" err="1"/>
              <a:t>держави</a:t>
            </a:r>
            <a:r>
              <a:rPr lang="ru-RU" sz="1600" dirty="0"/>
              <a:t> і права </a:t>
            </a:r>
            <a:r>
              <a:rPr lang="ru-RU" sz="1600" dirty="0" err="1"/>
              <a:t>ім</a:t>
            </a:r>
            <a:r>
              <a:rPr lang="ru-RU" sz="1600" dirty="0"/>
              <a:t>. В. М. </a:t>
            </a:r>
            <a:r>
              <a:rPr lang="ru-RU" sz="1600" dirty="0" err="1"/>
              <a:t>Корецького</a:t>
            </a:r>
            <a:r>
              <a:rPr lang="ru-RU" sz="1600" dirty="0"/>
              <a:t> НАНУ ; за </a:t>
            </a:r>
            <a:r>
              <a:rPr lang="ru-RU" sz="1600" dirty="0" err="1"/>
              <a:t>заг</a:t>
            </a:r>
            <a:r>
              <a:rPr lang="ru-RU" sz="1600" dirty="0"/>
              <a:t>. ред. Ю. С. </a:t>
            </a:r>
            <a:r>
              <a:rPr lang="ru-RU" sz="1600" dirty="0" err="1"/>
              <a:t>Шемшученка</a:t>
            </a:r>
            <a:r>
              <a:rPr lang="ru-RU" sz="1600" dirty="0"/>
              <a:t>. </a:t>
            </a:r>
            <a:r>
              <a:rPr lang="ru-RU" sz="1600" dirty="0" err="1"/>
              <a:t>Київ</a:t>
            </a:r>
            <a:r>
              <a:rPr lang="ru-RU" sz="1600" dirty="0"/>
              <a:t> : </a:t>
            </a:r>
            <a:r>
              <a:rPr lang="ru-RU" sz="1600" dirty="0" err="1"/>
              <a:t>Юрид</a:t>
            </a:r>
            <a:r>
              <a:rPr lang="ru-RU" sz="1600" dirty="0"/>
              <a:t>. кн., 2002. Т. 1 : </a:t>
            </a:r>
            <a:r>
              <a:rPr lang="ru-RU" sz="1600" dirty="0" err="1"/>
              <a:t>Загальна</a:t>
            </a:r>
            <a:r>
              <a:rPr lang="ru-RU" sz="1600" dirty="0"/>
              <a:t> </a:t>
            </a:r>
            <a:r>
              <a:rPr lang="ru-RU" sz="1600" dirty="0" err="1"/>
              <a:t>теорія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 і права, </a:t>
            </a:r>
            <a:r>
              <a:rPr lang="ru-RU" sz="1600" dirty="0" err="1"/>
              <a:t>філософія</a:t>
            </a:r>
            <a:r>
              <a:rPr lang="ru-RU" sz="1600" dirty="0"/>
              <a:t> та </a:t>
            </a:r>
            <a:r>
              <a:rPr lang="ru-RU" sz="1600" dirty="0" err="1"/>
              <a:t>енциклопедія</a:t>
            </a:r>
            <a:r>
              <a:rPr lang="ru-RU" sz="1600" dirty="0"/>
              <a:t> права. 568 с. </a:t>
            </a: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59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765" y="260648"/>
            <a:ext cx="8640960" cy="504056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ПРИКЛАДИ ОФОРМЛЕННЯ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1124744"/>
            <a:ext cx="855178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err="1" smtClean="0"/>
              <a:t>Стаття</a:t>
            </a:r>
            <a:r>
              <a:rPr lang="ru-RU" sz="1600" b="1" dirty="0" smtClean="0"/>
              <a:t> </a:t>
            </a:r>
            <a:r>
              <a:rPr lang="ru-RU" sz="1600" b="1" dirty="0"/>
              <a:t>(</a:t>
            </a:r>
            <a:r>
              <a:rPr lang="ru-RU" sz="1600" b="1" dirty="0" err="1"/>
              <a:t>публікація</a:t>
            </a:r>
            <a:r>
              <a:rPr lang="ru-RU" sz="1600" b="1" dirty="0"/>
              <a:t>) в </a:t>
            </a:r>
            <a:r>
              <a:rPr lang="ru-RU" sz="1600" b="1" dirty="0" err="1"/>
              <a:t>періодичному</a:t>
            </a:r>
            <a:r>
              <a:rPr lang="ru-RU" sz="1600" b="1" dirty="0"/>
              <a:t> </a:t>
            </a:r>
            <a:r>
              <a:rPr lang="ru-RU" sz="1600" b="1" dirty="0" err="1"/>
              <a:t>виданні</a:t>
            </a:r>
            <a:r>
              <a:rPr lang="ru-RU" sz="1600" b="1" dirty="0"/>
              <a:t>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err="1" smtClean="0"/>
              <a:t>Стаття</a:t>
            </a:r>
            <a:r>
              <a:rPr lang="ru-RU" sz="1600" dirty="0" smtClean="0"/>
              <a:t> </a:t>
            </a:r>
            <a:r>
              <a:rPr lang="ru-RU" sz="1600" dirty="0"/>
              <a:t>в </a:t>
            </a:r>
            <a:r>
              <a:rPr lang="ru-RU" sz="1600" dirty="0" err="1"/>
              <a:t>журналі</a:t>
            </a:r>
            <a:r>
              <a:rPr lang="ru-RU" sz="1600" dirty="0"/>
              <a:t>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Зайцева </a:t>
            </a:r>
            <a:r>
              <a:rPr lang="ru-RU" sz="1600" dirty="0"/>
              <a:t>О. М. </a:t>
            </a:r>
            <a:r>
              <a:rPr lang="ru-RU" sz="1600" dirty="0" err="1"/>
              <a:t>Варіантність</a:t>
            </a:r>
            <a:r>
              <a:rPr lang="ru-RU" sz="1600" dirty="0"/>
              <a:t> у </a:t>
            </a:r>
            <a:r>
              <a:rPr lang="ru-RU" sz="1600" dirty="0" err="1"/>
              <a:t>родовій</a:t>
            </a:r>
            <a:r>
              <a:rPr lang="ru-RU" sz="1600" dirty="0"/>
              <a:t> </a:t>
            </a:r>
            <a:r>
              <a:rPr lang="ru-RU" sz="1600" dirty="0" err="1"/>
              <a:t>категоризації</a:t>
            </a:r>
            <a:r>
              <a:rPr lang="ru-RU" sz="1600" dirty="0"/>
              <a:t> </a:t>
            </a:r>
            <a:r>
              <a:rPr lang="ru-RU" sz="1600" dirty="0" err="1"/>
              <a:t>іменників</a:t>
            </a:r>
            <a:r>
              <a:rPr lang="ru-RU" sz="1600" dirty="0"/>
              <a:t>: (на </a:t>
            </a:r>
            <a:r>
              <a:rPr lang="ru-RU" sz="1600" dirty="0" err="1"/>
              <a:t>матеріалі</a:t>
            </a:r>
            <a:r>
              <a:rPr lang="ru-RU" sz="1600" dirty="0"/>
              <a:t> </a:t>
            </a:r>
            <a:r>
              <a:rPr lang="ru-RU" sz="1600" dirty="0" err="1"/>
              <a:t>мовлення</a:t>
            </a:r>
            <a:r>
              <a:rPr lang="ru-RU" sz="1600" dirty="0"/>
              <a:t> </a:t>
            </a:r>
            <a:r>
              <a:rPr lang="ru-RU" sz="1600" dirty="0" err="1"/>
              <a:t>сучас</a:t>
            </a:r>
            <a:r>
              <a:rPr lang="ru-RU" sz="1600" dirty="0"/>
              <a:t>. </a:t>
            </a:r>
            <a:r>
              <a:rPr lang="ru-RU" sz="1600" dirty="0" err="1"/>
              <a:t>укр</a:t>
            </a:r>
            <a:r>
              <a:rPr lang="ru-RU" sz="1600" dirty="0"/>
              <a:t>. </a:t>
            </a:r>
            <a:r>
              <a:rPr lang="ru-RU" sz="1600" dirty="0" err="1"/>
              <a:t>телебачення</a:t>
            </a:r>
            <a:r>
              <a:rPr lang="ru-RU" sz="1600" dirty="0"/>
              <a:t>). </a:t>
            </a:r>
            <a:r>
              <a:rPr lang="ru-RU" sz="1600" dirty="0" err="1"/>
              <a:t>Вісник</a:t>
            </a:r>
            <a:r>
              <a:rPr lang="ru-RU" sz="1600" dirty="0"/>
              <a:t> </a:t>
            </a:r>
            <a:r>
              <a:rPr lang="ru-RU" sz="1600" dirty="0" err="1"/>
              <a:t>Київського</a:t>
            </a:r>
            <a:r>
              <a:rPr lang="ru-RU" sz="1600" dirty="0"/>
              <a:t> </a:t>
            </a:r>
            <a:r>
              <a:rPr lang="ru-RU" sz="1600" dirty="0" err="1"/>
              <a:t>національного</a:t>
            </a:r>
            <a:r>
              <a:rPr lang="ru-RU" sz="1600" dirty="0"/>
              <a:t> </a:t>
            </a:r>
            <a:r>
              <a:rPr lang="ru-RU" sz="1600" dirty="0" err="1"/>
              <a:t>лінгвістичного</a:t>
            </a:r>
            <a:r>
              <a:rPr lang="ru-RU" sz="1600" dirty="0"/>
              <a:t> </a:t>
            </a:r>
            <a:r>
              <a:rPr lang="ru-RU" sz="1600" dirty="0" err="1"/>
              <a:t>університету</a:t>
            </a:r>
            <a:r>
              <a:rPr lang="ru-RU" sz="1600" dirty="0"/>
              <a:t>. </a:t>
            </a:r>
            <a:r>
              <a:rPr lang="ru-RU" sz="1600" dirty="0" err="1"/>
              <a:t>Серія</a:t>
            </a:r>
            <a:r>
              <a:rPr lang="ru-RU" sz="1600" dirty="0"/>
              <a:t> «</a:t>
            </a:r>
            <a:r>
              <a:rPr lang="ru-RU" sz="1600" dirty="0" err="1"/>
              <a:t>Філологія</a:t>
            </a:r>
            <a:r>
              <a:rPr lang="ru-RU" sz="1600" dirty="0"/>
              <a:t>». 2018. Т. 21, № 1. С. 121—130. </a:t>
            </a: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b="1" dirty="0" err="1" smtClean="0"/>
              <a:t>Електронний</a:t>
            </a:r>
            <a:r>
              <a:rPr lang="ru-RU" sz="1600" b="1" dirty="0" smtClean="0"/>
              <a:t> </a:t>
            </a:r>
            <a:r>
              <a:rPr lang="ru-RU" sz="1600" b="1" dirty="0"/>
              <a:t>ресурс </a:t>
            </a:r>
            <a:endParaRPr lang="ru-RU" sz="1600" b="1" dirty="0" smtClean="0"/>
          </a:p>
          <a:p>
            <a:pPr marL="0" indent="0">
              <a:buNone/>
            </a:pPr>
            <a:r>
              <a:rPr lang="ru-RU" sz="1600" dirty="0" err="1" smtClean="0"/>
              <a:t>Офіційний</a:t>
            </a:r>
            <a:r>
              <a:rPr lang="ru-RU" sz="1600" dirty="0" smtClean="0"/>
              <a:t> </a:t>
            </a:r>
            <a:r>
              <a:rPr lang="ru-RU" sz="1600" dirty="0"/>
              <a:t>курс </a:t>
            </a:r>
            <a:r>
              <a:rPr lang="ru-RU" sz="1600" dirty="0" err="1"/>
              <a:t>гривні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іноземних</a:t>
            </a:r>
            <a:r>
              <a:rPr lang="ru-RU" sz="1600" dirty="0"/>
              <a:t> валют на дату 11.06.2020. </a:t>
            </a:r>
            <a:r>
              <a:rPr lang="ru-RU" sz="1600" dirty="0" err="1"/>
              <a:t>Національний</a:t>
            </a:r>
            <a:r>
              <a:rPr lang="ru-RU" sz="1600" dirty="0"/>
              <a:t> банк </a:t>
            </a:r>
            <a:r>
              <a:rPr lang="ru-RU" sz="1600" dirty="0" err="1"/>
              <a:t>України</a:t>
            </a:r>
            <a:r>
              <a:rPr lang="ru-RU" sz="1600" dirty="0"/>
              <a:t>. </a:t>
            </a:r>
            <a:r>
              <a:rPr lang="en-US" sz="1600" dirty="0"/>
              <a:t>URL: https://bank.gov.ua/ua/markets/exchangerates?date=11.06.2020&amp;period=daily (</a:t>
            </a:r>
            <a:r>
              <a:rPr lang="ru-RU" sz="1600" dirty="0"/>
              <a:t>дата </a:t>
            </a:r>
            <a:r>
              <a:rPr lang="ru-RU" sz="1600" dirty="0" err="1"/>
              <a:t>звернення</a:t>
            </a:r>
            <a:r>
              <a:rPr lang="ru-RU" sz="1600" dirty="0"/>
              <a:t>: 11.06.2020).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err="1" smtClean="0"/>
              <a:t>Приймак</a:t>
            </a:r>
            <a:r>
              <a:rPr lang="ru-RU" sz="1600" dirty="0" smtClean="0"/>
              <a:t> </a:t>
            </a:r>
            <a:r>
              <a:rPr lang="ru-RU" sz="1600" dirty="0"/>
              <a:t>Д. М., </a:t>
            </a:r>
            <a:r>
              <a:rPr lang="ru-RU" sz="1600" dirty="0" err="1"/>
              <a:t>Томіленко</a:t>
            </a:r>
            <a:r>
              <a:rPr lang="ru-RU" sz="1600" dirty="0"/>
              <a:t> О. В., Ковальчук З. Ю. «</a:t>
            </a:r>
            <a:r>
              <a:rPr lang="ru-RU" sz="1600" dirty="0" err="1"/>
              <a:t>Підодіяльник</a:t>
            </a:r>
            <a:r>
              <a:rPr lang="ru-RU" sz="1600" dirty="0"/>
              <a:t>»: як правильно </a:t>
            </a:r>
            <a:r>
              <a:rPr lang="ru-RU" sz="1600" dirty="0" err="1"/>
              <a:t>сказати</a:t>
            </a:r>
            <a:r>
              <a:rPr lang="ru-RU" sz="1600" dirty="0"/>
              <a:t> </a:t>
            </a:r>
            <a:r>
              <a:rPr lang="ru-RU" sz="1600" dirty="0" err="1"/>
              <a:t>українською</a:t>
            </a:r>
            <a:r>
              <a:rPr lang="ru-RU" sz="1600" dirty="0"/>
              <a:t>?. </a:t>
            </a:r>
            <a:r>
              <a:rPr lang="en-US" sz="1600" dirty="0"/>
              <a:t>Kyiv Dictionary. URL: https://www.kyivdictionary.com/uk/grammar/uk/how-tosay/pidodiialnyk/ (</a:t>
            </a:r>
            <a:r>
              <a:rPr lang="ru-RU" sz="1600" dirty="0"/>
              <a:t>дата </a:t>
            </a:r>
            <a:r>
              <a:rPr lang="ru-RU" sz="1600" dirty="0" err="1"/>
              <a:t>звернення</a:t>
            </a:r>
            <a:r>
              <a:rPr lang="ru-RU" sz="1600" dirty="0"/>
              <a:t>: 09.06.2020). 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6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ДОДАТКИ 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836712"/>
            <a:ext cx="8551788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ДОДАТКИ </a:t>
            </a:r>
            <a:r>
              <a:rPr lang="uk-UA" sz="1600" dirty="0" smtClean="0"/>
              <a:t>– необов’язкова частина роботи. Їх складають додаткові ілюстрації або таблиці, матеріали, які через великий обсяг або форму подання не можна ввести до основної частини.</a:t>
            </a:r>
          </a:p>
          <a:p>
            <a:pPr marL="0" indent="0" algn="just">
              <a:buNone/>
            </a:pPr>
            <a:r>
              <a:rPr lang="uk-UA" sz="1600" dirty="0" smtClean="0"/>
              <a:t>У додатки можна виносити програми експериментальних досліджень, тексти практичних завдань і вправ, бланки анкет чи опитувань, </a:t>
            </a:r>
            <a:r>
              <a:rPr lang="uk-UA" sz="1600" dirty="0" err="1" smtClean="0"/>
              <a:t>скриншоти</a:t>
            </a:r>
            <a:r>
              <a:rPr lang="uk-UA" sz="1600" dirty="0" smtClean="0"/>
              <a:t> проведених заходів, дидактичні матеріали, різні види унаочнення (таблиці, схеми, малюнки тощо).</a:t>
            </a:r>
          </a:p>
          <a:p>
            <a:pPr marL="0" indent="0" algn="just">
              <a:buNone/>
            </a:pPr>
            <a:r>
              <a:rPr lang="uk-UA" sz="1600" dirty="0" smtClean="0"/>
              <a:t>Додатки розміщують після списку використаних джерел. У тексті повинні бути відповідні посилання на додатки. Кожний додаток починається з нової сторінки, має спільну з рештою роботи наскрізну нумерацію сторінок.</a:t>
            </a:r>
          </a:p>
          <a:p>
            <a:pPr marL="0" indent="0" algn="just">
              <a:buNone/>
            </a:pPr>
            <a:r>
              <a:rPr lang="uk-UA" sz="1600" dirty="0" smtClean="0"/>
              <a:t>Додаток повинен мати заголовок, надрукований угорі з першої великої літери.</a:t>
            </a:r>
          </a:p>
          <a:p>
            <a:pPr marL="0" indent="0" algn="just">
              <a:buNone/>
            </a:pPr>
            <a:r>
              <a:rPr lang="uk-UA" sz="1600" dirty="0" smtClean="0"/>
              <a:t>Посередині рядка над заголовком великими літерами жирним шрифтом друкується слово «ДОДАТОК___» і велика літера, що позначає додаток. </a:t>
            </a:r>
          </a:p>
          <a:p>
            <a:pPr marL="0" indent="0" algn="just">
              <a:buNone/>
            </a:pPr>
            <a:r>
              <a:rPr lang="uk-UA" sz="1600" dirty="0" smtClean="0"/>
              <a:t>Додатки слід позначати послідовно великими літерами української абетки, крім літер Ґ, Є, І, Ї, Й, О, Ч, Ь, наприклад, ДОДАТОК А, ДОДАТОК Б і т.д. Один додаток позначається як ДОДАТОК.</a:t>
            </a:r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69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ФОРМАТ І СТИЛЬ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83908"/>
            <a:ext cx="85517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Остаточне оформлення курсової роботи здійснюється у відповідності за вимогами.</a:t>
            </a:r>
          </a:p>
          <a:p>
            <a:pPr marL="0" indent="0">
              <a:buNone/>
            </a:pPr>
            <a:r>
              <a:rPr lang="uk-UA" sz="1600" dirty="0" smtClean="0"/>
              <a:t>Курсові роботи виконуються машинним (за допомогою комп’ютерної техніки) способом на одному боці аркуша білого </a:t>
            </a:r>
            <a:r>
              <a:rPr lang="uk-UA" sz="1600" dirty="0" err="1" smtClean="0"/>
              <a:t>папер</a:t>
            </a:r>
            <a:r>
              <a:rPr lang="ru-RU" sz="1600" dirty="0" smtClean="0"/>
              <a:t>у </a:t>
            </a:r>
            <a:r>
              <a:rPr lang="ru-RU" sz="1600" dirty="0"/>
              <a:t>формату А4 (210 мм × 297 мм</a:t>
            </a:r>
            <a:r>
              <a:rPr lang="ru-RU" sz="1600" dirty="0" smtClean="0"/>
              <a:t>).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dirty="0"/>
              <a:t>ФОРМАТ І СТИЛЬ СТОРІНКИ: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текстовий</a:t>
            </a:r>
            <a:r>
              <a:rPr lang="ru-RU" sz="1600" dirty="0" smtClean="0"/>
              <a:t> </a:t>
            </a:r>
            <a:r>
              <a:rPr lang="ru-RU" sz="1600" dirty="0"/>
              <a:t>редактор – </a:t>
            </a:r>
            <a:r>
              <a:rPr lang="en-US" sz="1600" dirty="0" smtClean="0"/>
              <a:t>WORD;</a:t>
            </a:r>
            <a:endParaRPr lang="uk-UA" sz="1600" dirty="0" smtClean="0"/>
          </a:p>
          <a:p>
            <a:pPr algn="just">
              <a:buFont typeface="Wingdings" pitchFamily="2" charset="2"/>
              <a:buChar char="§"/>
            </a:pPr>
            <a:r>
              <a:rPr lang="ru-RU" sz="1600" dirty="0" err="1" smtClean="0"/>
              <a:t>гарнітура</a:t>
            </a:r>
            <a:r>
              <a:rPr lang="ru-RU" sz="1600" dirty="0" smtClean="0"/>
              <a:t> </a:t>
            </a:r>
            <a:r>
              <a:rPr lang="ru-RU" sz="1600" dirty="0"/>
              <a:t>шрифту – </a:t>
            </a:r>
            <a:r>
              <a:rPr lang="en-US" sz="1600" dirty="0"/>
              <a:t>Times New Roman </a:t>
            </a:r>
            <a:r>
              <a:rPr lang="ru-RU" sz="1600" dirty="0" err="1"/>
              <a:t>чорного</a:t>
            </a:r>
            <a:r>
              <a:rPr lang="ru-RU" sz="1600" dirty="0"/>
              <a:t> </a:t>
            </a:r>
            <a:r>
              <a:rPr lang="ru-RU" sz="1600" dirty="0" err="1" smtClean="0"/>
              <a:t>кольору</a:t>
            </a:r>
            <a:r>
              <a:rPr lang="ru-RU" sz="1600" dirty="0" smtClean="0"/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smtClean="0"/>
              <a:t>кегль </a:t>
            </a:r>
            <a:r>
              <a:rPr lang="ru-RU" sz="1600" dirty="0"/>
              <a:t>шрифту (</a:t>
            </a:r>
            <a:r>
              <a:rPr lang="ru-RU" sz="1600" dirty="0" err="1"/>
              <a:t>розмір</a:t>
            </a:r>
            <a:r>
              <a:rPr lang="ru-RU" sz="1600" dirty="0"/>
              <a:t>) – </a:t>
            </a:r>
            <a:r>
              <a:rPr lang="ru-RU" sz="1600" dirty="0" smtClean="0"/>
              <a:t>14;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err="1" smtClean="0"/>
              <a:t>абзацний</a:t>
            </a:r>
            <a:r>
              <a:rPr lang="ru-RU" sz="1600" dirty="0" smtClean="0"/>
              <a:t> </a:t>
            </a:r>
            <a:r>
              <a:rPr lang="ru-RU" sz="1600" dirty="0" err="1"/>
              <a:t>відступ</a:t>
            </a:r>
            <a:r>
              <a:rPr lang="ru-RU" sz="1600" dirty="0"/>
              <a:t> – </a:t>
            </a:r>
            <a:r>
              <a:rPr lang="ru-RU" sz="1600" dirty="0" smtClean="0"/>
              <a:t>1,25;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err="1" smtClean="0"/>
              <a:t>міжрядковий</a:t>
            </a:r>
            <a:r>
              <a:rPr lang="ru-RU" sz="1600" dirty="0" smtClean="0"/>
              <a:t> </a:t>
            </a:r>
            <a:r>
              <a:rPr lang="ru-RU" sz="1600" dirty="0" err="1"/>
              <a:t>інтервал</a:t>
            </a:r>
            <a:r>
              <a:rPr lang="ru-RU" sz="1600" dirty="0"/>
              <a:t> – </a:t>
            </a:r>
            <a:r>
              <a:rPr lang="ru-RU" sz="1600" dirty="0" smtClean="0"/>
              <a:t>1,5;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smtClean="0"/>
              <a:t>поля</a:t>
            </a:r>
            <a:r>
              <a:rPr lang="ru-RU" sz="1600" dirty="0"/>
              <a:t>: </a:t>
            </a:r>
            <a:r>
              <a:rPr lang="ru-RU" sz="1600" dirty="0" err="1"/>
              <a:t>ліве</a:t>
            </a:r>
            <a:r>
              <a:rPr lang="ru-RU" sz="1600" dirty="0"/>
              <a:t> – 30 мм, праве поле – 10 мм, </a:t>
            </a:r>
            <a:r>
              <a:rPr lang="ru-RU" sz="1600" dirty="0" err="1"/>
              <a:t>верхнє</a:t>
            </a:r>
            <a:r>
              <a:rPr lang="ru-RU" sz="1600" dirty="0"/>
              <a:t> і </a:t>
            </a:r>
            <a:r>
              <a:rPr lang="ru-RU" sz="1600" dirty="0" err="1"/>
              <a:t>нижнє</a:t>
            </a:r>
            <a:r>
              <a:rPr lang="ru-RU" sz="1600" dirty="0"/>
              <a:t> поля –20 </a:t>
            </a:r>
            <a:r>
              <a:rPr lang="ru-RU" sz="1600" dirty="0" smtClean="0"/>
              <a:t>мм;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600" dirty="0" err="1" smtClean="0"/>
              <a:t>кількість</a:t>
            </a:r>
            <a:r>
              <a:rPr lang="ru-RU" sz="1600" dirty="0" smtClean="0"/>
              <a:t> </a:t>
            </a:r>
            <a:r>
              <a:rPr lang="ru-RU" sz="1600" dirty="0" err="1"/>
              <a:t>рядків</a:t>
            </a:r>
            <a:r>
              <a:rPr lang="ru-RU" sz="1600" dirty="0"/>
              <a:t> на </a:t>
            </a:r>
            <a:r>
              <a:rPr lang="ru-RU" sz="1600" dirty="0" err="1"/>
              <a:t>сторінці</a:t>
            </a:r>
            <a:r>
              <a:rPr lang="ru-RU" sz="1600" dirty="0"/>
              <a:t> – не </a:t>
            </a:r>
            <a:r>
              <a:rPr lang="ru-RU" sz="1600" dirty="0" err="1"/>
              <a:t>більше</a:t>
            </a:r>
            <a:r>
              <a:rPr lang="ru-RU" sz="1600" dirty="0"/>
              <a:t> 40 </a:t>
            </a:r>
            <a:r>
              <a:rPr lang="ru-RU" sz="1600" dirty="0" err="1"/>
              <a:t>рядків</a:t>
            </a:r>
            <a:r>
              <a:rPr lang="ru-RU" sz="1600" dirty="0"/>
              <a:t> за </a:t>
            </a:r>
            <a:r>
              <a:rPr lang="ru-RU" sz="1600" dirty="0" err="1"/>
              <a:t>умови</a:t>
            </a:r>
            <a:r>
              <a:rPr lang="ru-RU" sz="1600" dirty="0"/>
              <a:t> </a:t>
            </a:r>
            <a:r>
              <a:rPr lang="ru-RU" sz="1600" dirty="0" err="1"/>
              <a:t>рівномірного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endParaRPr lang="ru-RU" sz="1600" dirty="0"/>
          </a:p>
          <a:p>
            <a:pPr marL="0" indent="0" algn="just">
              <a:buNone/>
            </a:pPr>
            <a:r>
              <a:rPr lang="ru-RU" sz="1600" dirty="0" err="1"/>
              <a:t>заповнення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err="1" smtClean="0"/>
              <a:t>Курсова</a:t>
            </a:r>
            <a:r>
              <a:rPr lang="ru-RU" sz="1600" dirty="0" smtClean="0"/>
              <a:t> робота повинна бути грамотно написана й </a:t>
            </a:r>
            <a:r>
              <a:rPr lang="ru-RU" sz="1600" dirty="0" err="1" smtClean="0"/>
              <a:t>охайно</a:t>
            </a:r>
            <a:r>
              <a:rPr lang="ru-RU" sz="1600" dirty="0" smtClean="0"/>
              <a:t> оформлена.</a:t>
            </a:r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94" y="54868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НАЗВИ</a:t>
            </a:r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ПУНКТІВ І ПІДРОЗДІЛІВ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96677" y="1241376"/>
            <a:ext cx="85517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Кожна вагома структурна частина роботи розпочинається з нової сторінки. </a:t>
            </a:r>
          </a:p>
          <a:p>
            <a:pPr marL="0" indent="0">
              <a:buNone/>
            </a:pPr>
            <a:r>
              <a:rPr lang="uk-UA" sz="1600" b="1" dirty="0" smtClean="0"/>
              <a:t>Заголовки структурних частин </a:t>
            </a:r>
            <a:r>
              <a:rPr lang="uk-UA" sz="1600" dirty="0" smtClean="0"/>
              <a:t>друкують симетрично до тексту посередині рядка напівжирним шрифтом прописними літерами або з прописної літери без крапки в кінці. </a:t>
            </a:r>
          </a:p>
          <a:p>
            <a:pPr marL="0" indent="0">
              <a:buNone/>
            </a:pPr>
            <a:r>
              <a:rPr lang="uk-UA" sz="1600" b="1" dirty="0" smtClean="0"/>
              <a:t>Спосіб оформлення однотипних заголовків </a:t>
            </a:r>
            <a:r>
              <a:rPr lang="uk-UA" sz="1600" dirty="0" smtClean="0"/>
              <a:t>(усіх розділів, або всіх підрозділів, або пунктів) має залишатись однаковим упродовж усієї роботи.</a:t>
            </a:r>
          </a:p>
          <a:p>
            <a:pPr marL="0" indent="0">
              <a:buNone/>
            </a:pPr>
            <a:r>
              <a:rPr lang="uk-UA" sz="1600" b="1" dirty="0" smtClean="0"/>
              <a:t>Переноси</a:t>
            </a:r>
            <a:r>
              <a:rPr lang="uk-UA" sz="1600" dirty="0" smtClean="0"/>
              <a:t> слів у заголовку, як і в тексті загалом, не робляться.</a:t>
            </a:r>
          </a:p>
          <a:p>
            <a:pPr marL="0" indent="0">
              <a:buNone/>
            </a:pPr>
            <a:r>
              <a:rPr lang="uk-UA" sz="1600" b="1" dirty="0" smtClean="0"/>
              <a:t>Назви підрозділів, пунктів і підпунктів </a:t>
            </a:r>
            <a:r>
              <a:rPr lang="uk-UA" sz="1600" dirty="0" smtClean="0"/>
              <a:t>записуються, починаючи з абзацного відступу, після їх нумерації маленькими буквами (крім першої великої) і без крапки в кінці.</a:t>
            </a:r>
          </a:p>
          <a:p>
            <a:pPr marL="0" indent="0">
              <a:buNone/>
            </a:pPr>
            <a:r>
              <a:rPr lang="uk-UA" sz="1600" dirty="0" smtClean="0"/>
              <a:t>Якщо заголовок складається з двох і більше речень, їх розділяють крапкою.</a:t>
            </a:r>
          </a:p>
          <a:p>
            <a:pPr marL="0" indent="0">
              <a:buNone/>
            </a:pPr>
            <a:r>
              <a:rPr lang="uk-UA" sz="1600" dirty="0" smtClean="0"/>
              <a:t>Заголовок у декілька рядків має той самий міжрядковий інтервал 1,5, що й текст.</a:t>
            </a:r>
          </a:p>
          <a:p>
            <a:pPr marL="0" indent="0">
              <a:buNone/>
            </a:pPr>
            <a:r>
              <a:rPr lang="uk-UA" sz="1600" dirty="0" smtClean="0"/>
              <a:t>Якщо він складається з двох речень, крапка не повинна опинитися в кінці рядка.</a:t>
            </a:r>
          </a:p>
          <a:p>
            <a:pPr marL="0" indent="0">
              <a:buNone/>
            </a:pPr>
            <a:r>
              <a:rPr lang="uk-UA" sz="1600" b="1" dirty="0" smtClean="0"/>
              <a:t>Відстань</a:t>
            </a:r>
            <a:r>
              <a:rPr lang="uk-UA" sz="1600" dirty="0" smtClean="0"/>
              <a:t> між заголовком/підзаголовком і подальшим чи попереднім текстом має бути не менше, ніж два рядки.</a:t>
            </a:r>
          </a:p>
          <a:p>
            <a:pPr marL="0" indent="0">
              <a:buNone/>
            </a:pPr>
            <a:r>
              <a:rPr lang="uk-UA" sz="1600" dirty="0" smtClean="0"/>
              <a:t>Не дозволено розміщувати назву розділу, підрозділу, а також пункту і підпункту в нижній частині сторінки, якщо після неї розміщено тільки один рядок тексту.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6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9439" y="188640"/>
            <a:ext cx="7272808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ПЛАН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908720"/>
            <a:ext cx="6846511" cy="532859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Основне…………………………………………….………слайд 3.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Тематика……………………………………………….…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4.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Структура…………………………………………………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5.</a:t>
            </a:r>
          </a:p>
          <a:p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uk-UA" sz="1500" dirty="0" smtClean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титульний аркуш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…………………………………………слайд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6;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б)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зміст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..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слайд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7;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в)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вступ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..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слайд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8;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г)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основна частина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………………………..…………………слайд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9;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д)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висновки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………………………………….…………………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слайд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13;</a:t>
            </a:r>
            <a:endParaRPr lang="uk-UA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е)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список використаних джерел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…………………….…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..</a:t>
            </a:r>
            <a:r>
              <a:rPr lang="uk-UA" sz="2000" dirty="0" err="1">
                <a:solidFill>
                  <a:schemeClr val="accent1">
                    <a:lumMod val="50000"/>
                  </a:schemeClr>
                </a:solidFill>
              </a:rPr>
              <a:t>слайд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14;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є)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додатки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17;</a:t>
            </a:r>
            <a:endParaRPr lang="uk-UA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Оформлення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а)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формат і стиль………………………………………..…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18;</a:t>
            </a:r>
          </a:p>
          <a:p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   б)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пункти і підпункти……………….………………..……слайд 19;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в)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нумерація……………………………………………..……слайд 20;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г)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переліки………………………………………………….…слайд 21;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д)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рисунки………………………………………………….…слайд 22;</a:t>
            </a:r>
          </a:p>
          <a:p>
            <a:r>
              <a:rPr lang="uk-UA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uk-UA" sz="1500" dirty="0">
                <a:solidFill>
                  <a:schemeClr val="accent1">
                    <a:lumMod val="75000"/>
                  </a:schemeClr>
                </a:solidFill>
              </a:rPr>
              <a:t>е)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таблиці….……………………………………………….…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24;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Академічна доброчесність…………………………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26.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Захист………………………………….……………….…</a:t>
            </a:r>
            <a:r>
              <a:rPr lang="uk-UA" sz="2000" dirty="0" err="1" smtClean="0">
                <a:solidFill>
                  <a:schemeClr val="accent1">
                    <a:lumMod val="50000"/>
                  </a:schemeClr>
                </a:solidFill>
              </a:rPr>
              <a:t>.слайд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 28.</a:t>
            </a:r>
          </a:p>
          <a:p>
            <a:endParaRPr lang="uk-UA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69439" y="6309320"/>
            <a:ext cx="7272808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2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НУМЕРАЦІЯ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83908"/>
            <a:ext cx="85517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Нумерація сторінок курсової роботи. </a:t>
            </a:r>
          </a:p>
          <a:p>
            <a:pPr marL="0" indent="0" algn="just">
              <a:buNone/>
            </a:pPr>
            <a:r>
              <a:rPr lang="uk-UA" sz="1600" dirty="0" smtClean="0"/>
              <a:t>Сторінки курсової роботи нумерують арабськими цифрами, додержуючись наскрізної нумерації впродовж всієї роботи, включаючи до загального об’єму роботи додатки. Номер сторінки проставляють у правому верхньому куті сторінки без знаку № і без крапки в кінці.</a:t>
            </a:r>
          </a:p>
          <a:p>
            <a:pPr marL="0" indent="0" algn="just">
              <a:buNone/>
            </a:pPr>
            <a:r>
              <a:rPr lang="uk-UA" sz="1600" dirty="0" smtClean="0"/>
              <a:t>Титульний аркуш входить до загальної нумерації сторінок курсової роботи. Номер сторінки на титульному аркуші не проставляють.</a:t>
            </a:r>
          </a:p>
          <a:p>
            <a:pPr marL="0" indent="0" algn="just">
              <a:buNone/>
            </a:pPr>
            <a:r>
              <a:rPr lang="uk-UA" sz="1600" dirty="0" smtClean="0"/>
              <a:t>Ілюстрації, таблиці, додатки, розміщені на окремих сторінках, включають до загальної нумерації сторінок курсової роботи і нумерують.</a:t>
            </a:r>
          </a:p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b="1" dirty="0" smtClean="0"/>
              <a:t>Нумерація розділів, підрозділів, пунктів, підпунктів роботи.</a:t>
            </a:r>
          </a:p>
          <a:p>
            <a:pPr marL="0" indent="0" algn="just">
              <a:buNone/>
            </a:pPr>
            <a:r>
              <a:rPr lang="uk-UA" sz="1600" dirty="0" smtClean="0"/>
              <a:t>Структурні елементи курсової роботи «ЗМІСТ», «ВСТУП», «ВИСНОВКИ», «СПИСОК ВИКОРИСТАНИХ ДЖЕРЕЛ», «ДОДАТКИ» не нумерують, а їх назви правлять за заголовки структурних елементів.</a:t>
            </a:r>
          </a:p>
          <a:p>
            <a:pPr marL="0" indent="0" algn="just">
              <a:buNone/>
            </a:pPr>
            <a:r>
              <a:rPr lang="uk-UA" sz="1600" dirty="0" smtClean="0"/>
              <a:t>Розділи та інші структурні елементи курсової роботи повинні мати порядкову нумерацію в межах викладення суті роботи і позначатися арабськими цифрами без знака № і без крапки в кінці. </a:t>
            </a:r>
            <a:r>
              <a:rPr lang="uk-UA" sz="1600" dirty="0" err="1" smtClean="0"/>
              <a:t>рапки</a:t>
            </a:r>
            <a:r>
              <a:rPr lang="uk-UA" sz="1600" dirty="0" smtClean="0"/>
              <a:t> в кінці. 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93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ПЕРЕЛІКИ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83908"/>
            <a:ext cx="85517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Якщо </a:t>
            </a:r>
            <a:r>
              <a:rPr lang="uk-UA" sz="1600" dirty="0"/>
              <a:t>у роботі є посилання на переліки, підпорядкованість </a:t>
            </a:r>
            <a:r>
              <a:rPr lang="uk-UA" sz="1600" dirty="0" smtClean="0"/>
              <a:t>позначають малими </a:t>
            </a:r>
            <a:r>
              <a:rPr lang="uk-UA" sz="1600" dirty="0"/>
              <a:t>літерами української абетки (перший рівень деталізації), далі – арабськими </a:t>
            </a:r>
            <a:r>
              <a:rPr lang="uk-UA" sz="1600" dirty="0" smtClean="0"/>
              <a:t>цифрами (другий </a:t>
            </a:r>
            <a:r>
              <a:rPr lang="uk-UA" sz="1600" dirty="0"/>
              <a:t>рівень деталізації), далі – через знаки «тире</a:t>
            </a:r>
            <a:r>
              <a:rPr lang="uk-UA" sz="1600" dirty="0" smtClean="0"/>
              <a:t>».</a:t>
            </a:r>
            <a:endParaRPr lang="uk-UA" sz="1600" dirty="0"/>
          </a:p>
          <a:p>
            <a:pPr marL="0" indent="0" algn="just">
              <a:buNone/>
            </a:pPr>
            <a:r>
              <a:rPr lang="uk-UA" sz="1600" dirty="0"/>
              <a:t>Після цифри або літери певної позиції переліку ставлять круглу дужку (це </a:t>
            </a:r>
            <a:r>
              <a:rPr lang="uk-UA" sz="1600" dirty="0" err="1" smtClean="0"/>
              <a:t>нестосується</a:t>
            </a:r>
            <a:r>
              <a:rPr lang="uk-UA" sz="1600" dirty="0" smtClean="0"/>
              <a:t> </a:t>
            </a:r>
            <a:r>
              <a:rPr lang="uk-UA" sz="1600" dirty="0"/>
              <a:t>знаків «тире» у списку деталізації).</a:t>
            </a:r>
          </a:p>
          <a:p>
            <a:pPr marL="0" indent="0" algn="just">
              <a:buNone/>
            </a:pPr>
            <a:r>
              <a:rPr lang="uk-UA" sz="1600" u="sng" dirty="0" smtClean="0"/>
              <a:t>Наприклад:</a:t>
            </a:r>
            <a:endParaRPr lang="uk-UA" sz="1600" u="sng" dirty="0"/>
          </a:p>
          <a:p>
            <a:pPr marL="0" indent="0" algn="just">
              <a:buNone/>
            </a:pPr>
            <a:r>
              <a:rPr lang="uk-UA" sz="1600" dirty="0"/>
              <a:t>Класифікація тканин:</a:t>
            </a:r>
          </a:p>
          <a:p>
            <a:pPr marL="0" indent="0" algn="just">
              <a:buNone/>
            </a:pPr>
            <a:r>
              <a:rPr lang="uk-UA" sz="1600" dirty="0"/>
              <a:t>а) тканини внутрішнього середовища:</a:t>
            </a:r>
          </a:p>
          <a:p>
            <a:pPr marL="0" indent="0" algn="just">
              <a:buNone/>
            </a:pPr>
            <a:r>
              <a:rPr lang="uk-UA" sz="1600" dirty="0" smtClean="0"/>
              <a:t>   1</a:t>
            </a:r>
            <a:r>
              <a:rPr lang="uk-UA" sz="1600" dirty="0"/>
              <a:t>) кров та лімфа;</a:t>
            </a:r>
          </a:p>
          <a:p>
            <a:pPr marL="0" indent="0" algn="just">
              <a:buNone/>
            </a:pPr>
            <a:r>
              <a:rPr lang="uk-UA" sz="1600" dirty="0" smtClean="0"/>
              <a:t>   2</a:t>
            </a:r>
            <a:r>
              <a:rPr lang="uk-UA" sz="1600" dirty="0"/>
              <a:t>) сполучна тканина</a:t>
            </a:r>
          </a:p>
          <a:p>
            <a:pPr marL="0" indent="0" algn="just">
              <a:buNone/>
            </a:pPr>
            <a:r>
              <a:rPr lang="uk-UA" sz="1600" dirty="0" smtClean="0"/>
              <a:t>       - </a:t>
            </a:r>
            <a:r>
              <a:rPr lang="uk-UA" sz="1600" dirty="0"/>
              <a:t>власне сполучна тканина;</a:t>
            </a:r>
          </a:p>
          <a:p>
            <a:pPr marL="0" indent="0" algn="just">
              <a:buNone/>
            </a:pPr>
            <a:r>
              <a:rPr lang="uk-UA" sz="1600" dirty="0" smtClean="0"/>
              <a:t>       - </a:t>
            </a:r>
            <a:r>
              <a:rPr lang="uk-UA" sz="1600" dirty="0"/>
              <a:t>хрящова тканина;</a:t>
            </a:r>
          </a:p>
          <a:p>
            <a:pPr marL="0" indent="0" algn="just">
              <a:buNone/>
            </a:pPr>
            <a:r>
              <a:rPr lang="uk-UA" sz="1600" dirty="0" smtClean="0"/>
              <a:t>       - </a:t>
            </a:r>
            <a:r>
              <a:rPr lang="uk-UA" sz="1600" dirty="0"/>
              <a:t>кісткова тканина;</a:t>
            </a:r>
          </a:p>
          <a:p>
            <a:pPr marL="0" indent="0" algn="just">
              <a:buNone/>
            </a:pPr>
            <a:r>
              <a:rPr lang="uk-UA" sz="1600" dirty="0"/>
              <a:t>б) м’язова тканина:</a:t>
            </a:r>
          </a:p>
          <a:p>
            <a:pPr marL="0" indent="0" algn="just">
              <a:buNone/>
            </a:pPr>
            <a:r>
              <a:rPr lang="uk-UA" sz="1600" dirty="0" smtClean="0"/>
              <a:t>   1</a:t>
            </a:r>
            <a:r>
              <a:rPr lang="uk-UA" sz="1600" dirty="0"/>
              <a:t>) гладка;</a:t>
            </a:r>
          </a:p>
          <a:p>
            <a:pPr marL="0" indent="0" algn="just">
              <a:buNone/>
            </a:pPr>
            <a:r>
              <a:rPr lang="uk-UA" sz="1600" dirty="0" smtClean="0"/>
              <a:t>   2</a:t>
            </a:r>
            <a:r>
              <a:rPr lang="uk-UA" sz="1600" dirty="0"/>
              <a:t>) посмугована;</a:t>
            </a:r>
          </a:p>
          <a:p>
            <a:pPr marL="0" indent="0" algn="just">
              <a:buNone/>
            </a:pPr>
            <a:r>
              <a:rPr lang="uk-UA" sz="1600" dirty="0" smtClean="0"/>
              <a:t>       в</a:t>
            </a:r>
            <a:r>
              <a:rPr lang="uk-UA" sz="1600" dirty="0"/>
              <a:t>) нервова тканина.</a:t>
            </a:r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0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РИСУНКИ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96677" y="903593"/>
            <a:ext cx="85517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Усі </a:t>
            </a:r>
            <a:r>
              <a:rPr lang="uk-UA" sz="1600" dirty="0"/>
              <a:t>графічні матеріали курсової роботи (ескізи, діаграми, графіки, </a:t>
            </a:r>
            <a:r>
              <a:rPr lang="uk-UA" sz="1600" dirty="0" smtClean="0"/>
              <a:t>схеми, фотографії</a:t>
            </a:r>
            <a:r>
              <a:rPr lang="uk-UA" sz="1600" dirty="0"/>
              <a:t>, рисунки, тощо) повинні мати однаковий підпис «Рисунок» та подавати </a:t>
            </a:r>
            <a:r>
              <a:rPr lang="uk-UA" sz="1600" dirty="0" smtClean="0"/>
              <a:t>на аркушах </a:t>
            </a:r>
            <a:r>
              <a:rPr lang="uk-UA" sz="1600" dirty="0"/>
              <a:t>формату А4 у чорно-білому чи кольоровому зображенні безпосередньо </a:t>
            </a:r>
            <a:r>
              <a:rPr lang="uk-UA" sz="1600" dirty="0" smtClean="0"/>
              <a:t>після тексту</a:t>
            </a:r>
            <a:r>
              <a:rPr lang="uk-UA" sz="1600" dirty="0"/>
              <a:t>, де вони згадуються вперше, або якнайближче до нього на наступній сторінці, а </a:t>
            </a:r>
            <a:r>
              <a:rPr lang="uk-UA" sz="1600" dirty="0" smtClean="0"/>
              <a:t>за потреби </a:t>
            </a:r>
            <a:r>
              <a:rPr lang="uk-UA" sz="1600" dirty="0"/>
              <a:t>– в додатках до курсової роботи. На всі ілюстрації мають бути посилання в </a:t>
            </a:r>
            <a:r>
              <a:rPr lang="uk-UA" sz="1600" dirty="0" smtClean="0"/>
              <a:t>тексті роботи </a:t>
            </a:r>
            <a:r>
              <a:rPr lang="uk-UA" sz="1600" dirty="0"/>
              <a:t>із зазначенням її номера.</a:t>
            </a:r>
          </a:p>
          <a:p>
            <a:pPr marL="0" indent="0" algn="just">
              <a:buNone/>
            </a:pPr>
            <a:r>
              <a:rPr lang="uk-UA" sz="1600" dirty="0"/>
              <a:t>Рисунки повинні мати назву. Назву рисунку друкують з великої літери та </a:t>
            </a:r>
            <a:r>
              <a:rPr lang="uk-UA" sz="1600" dirty="0" smtClean="0"/>
              <a:t>розміщують під </a:t>
            </a:r>
            <a:r>
              <a:rPr lang="uk-UA" sz="1600" dirty="0"/>
              <a:t>ним через тире після його нумерації, вирівнюючи посередині рядка, наприклад «</a:t>
            </a:r>
            <a:r>
              <a:rPr lang="uk-UA" sz="1600" dirty="0" smtClean="0"/>
              <a:t>Рисунок 2.1 </a:t>
            </a:r>
            <a:r>
              <a:rPr lang="uk-UA" sz="1600" dirty="0"/>
              <a:t>– Схема класифікації захворювань легеневої системи».</a:t>
            </a:r>
          </a:p>
          <a:p>
            <a:pPr marL="0" indent="0" algn="just">
              <a:buNone/>
            </a:pPr>
            <a:r>
              <a:rPr lang="uk-UA" sz="1600" dirty="0"/>
              <a:t>За необхідності під рисунком можуть розміщуватись пояснювальні </a:t>
            </a:r>
            <a:r>
              <a:rPr lang="uk-UA" sz="1600" dirty="0" smtClean="0"/>
              <a:t>дані (</a:t>
            </a:r>
            <a:r>
              <a:rPr lang="uk-UA" sz="1600" dirty="0" err="1" smtClean="0"/>
              <a:t>підрисунковий</a:t>
            </a:r>
            <a:r>
              <a:rPr lang="uk-UA" sz="1600" dirty="0" smtClean="0"/>
              <a:t> </a:t>
            </a:r>
            <a:r>
              <a:rPr lang="uk-UA" sz="1600" dirty="0"/>
              <a:t>текст). Назву рисунку в цьому випадку розміщують після </a:t>
            </a:r>
            <a:r>
              <a:rPr lang="uk-UA" sz="1600" dirty="0" smtClean="0"/>
              <a:t>пояснювальних даних</a:t>
            </a:r>
            <a:r>
              <a:rPr lang="uk-UA" sz="1600" dirty="0"/>
              <a:t>.</a:t>
            </a:r>
          </a:p>
          <a:p>
            <a:pPr marL="0" indent="0" algn="just">
              <a:buNone/>
            </a:pPr>
            <a:r>
              <a:rPr lang="uk-UA" sz="1600" dirty="0"/>
              <a:t>Рисунки нумеруються арабськими цифрами порядковою нумерацією в межах </a:t>
            </a:r>
            <a:r>
              <a:rPr lang="uk-UA" sz="1600" dirty="0" smtClean="0"/>
              <a:t>розділу, за </a:t>
            </a:r>
            <a:r>
              <a:rPr lang="uk-UA" sz="1600" dirty="0"/>
              <a:t>винятком ілюстрацій, наведених у додатках.</a:t>
            </a:r>
          </a:p>
          <a:p>
            <a:pPr marL="0" indent="0" algn="just">
              <a:buNone/>
            </a:pPr>
            <a:r>
              <a:rPr lang="uk-UA" sz="1600" dirty="0"/>
              <a:t>Номер рисунку складається з номера розділу і порядкового номера </a:t>
            </a:r>
            <a:r>
              <a:rPr lang="uk-UA" sz="1600" dirty="0" smtClean="0"/>
              <a:t>ілюстрації, відокремлених </a:t>
            </a:r>
            <a:r>
              <a:rPr lang="uk-UA" sz="1600" dirty="0"/>
              <a:t>крапкою, наприклад: Рисунок 1.2 (другий рисунок першого розділу).</a:t>
            </a:r>
          </a:p>
          <a:p>
            <a:pPr marL="0" indent="0" algn="just">
              <a:buNone/>
            </a:pPr>
            <a:r>
              <a:rPr lang="uk-UA" sz="1600" dirty="0"/>
              <a:t>Відстань між рисунком і подальшим чи попереднім текстом має бути не </a:t>
            </a:r>
            <a:r>
              <a:rPr lang="uk-UA" sz="1600" dirty="0" smtClean="0"/>
              <a:t>менше одного </a:t>
            </a:r>
            <a:r>
              <a:rPr lang="uk-UA" sz="1600" dirty="0"/>
              <a:t>вільного рядка</a:t>
            </a:r>
            <a:r>
              <a:rPr lang="uk-UA" sz="1600" dirty="0" smtClean="0"/>
              <a:t>.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2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РИСУНКИ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83908"/>
            <a:ext cx="85517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Наприклад:</a:t>
            </a:r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 algn="ctr">
              <a:buNone/>
            </a:pPr>
            <a:r>
              <a:rPr lang="uk-UA" sz="1600" dirty="0"/>
              <a:t>Рис. 1.3. Процес прийняття рішення менеджером в охороні здоров’я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  <p:pic>
        <p:nvPicPr>
          <p:cNvPr id="6" name="Изображение1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395536" y="1484784"/>
            <a:ext cx="770485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44624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ТАБЛИЦІ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96677" y="620688"/>
            <a:ext cx="85517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Таблицю розташовують безпосередньо після тексту, у якому вона згадується вперше або на наступній сторінці із зазначенням її номера. На всі таблиці мають бути посилання в тексті роботи.</a:t>
            </a:r>
          </a:p>
          <a:p>
            <a:pPr marL="0" indent="0" algn="just">
              <a:buNone/>
            </a:pPr>
            <a:r>
              <a:rPr lang="uk-UA" sz="1600" dirty="0" smtClean="0"/>
              <a:t>Таблицю розміщують таким чином, щоб її можна було читати без повороту переплетеного блоку роботи або з поворотом за годинниковою стрілкою.</a:t>
            </a:r>
          </a:p>
          <a:p>
            <a:pPr marL="0" indent="0" algn="just">
              <a:buNone/>
            </a:pPr>
            <a:r>
              <a:rPr lang="uk-UA" sz="1600" dirty="0" smtClean="0"/>
              <a:t>Таблиці нумерують арабськими цифрами порядковою нумерацією в межах розділу, за винятком таблиць, що наводяться у додатках. Номер таблиці складається з номера розділу і порядкового номера таблиці, відокремлених крапкою, наприклад, Таблиця 2.1 – перша таблиця другого розділу. </a:t>
            </a:r>
          </a:p>
          <a:p>
            <a:pPr marL="0" indent="0" algn="just">
              <a:buNone/>
            </a:pPr>
            <a:r>
              <a:rPr lang="uk-UA" sz="1600" dirty="0" smtClean="0"/>
              <a:t>Назву таблиці друкують з абзацу малими літерами (крім першої великої) і вміщують над таблицею. Назва має бути стислою і відбивати зміст таблиці.</a:t>
            </a:r>
          </a:p>
          <a:p>
            <a:pPr marL="0" indent="0" algn="just">
              <a:buNone/>
            </a:pPr>
            <a:r>
              <a:rPr lang="uk-UA" sz="1600" dirty="0" smtClean="0"/>
              <a:t>Слово «Таблиця» вказують один раз зліва над першою частиною таблиці, над іншими частинами, з абзацного відступу друкують: «Продовження таблиці» із зазначенням номера таблиці.</a:t>
            </a:r>
          </a:p>
          <a:p>
            <a:pPr marL="0" indent="0" algn="just">
              <a:buNone/>
            </a:pPr>
            <a:r>
              <a:rPr lang="uk-UA" sz="1600" dirty="0" smtClean="0"/>
              <a:t>Заголовки колонок таблиці починають з великої літери, а підзаголовки – з малої, якщо вони складають одне речення з заголовком. В кінці заголовків і підзаголовків таблиць крапки не ставлять. Заголовки і підзаголовки колонок указують в однині.</a:t>
            </a:r>
          </a:p>
          <a:p>
            <a:pPr marL="0" indent="0" algn="just">
              <a:buNone/>
            </a:pPr>
            <a:r>
              <a:rPr lang="uk-UA" sz="1600" dirty="0" smtClean="0"/>
              <a:t>Якщо цифрові або інші дані в будь-якому рядку таблиці не подають, то в ньому ставлять прочерк.</a:t>
            </a:r>
          </a:p>
          <a:p>
            <a:pPr marL="0" indent="0" algn="just">
              <a:buNone/>
            </a:pPr>
            <a:r>
              <a:rPr lang="uk-UA" sz="1600" dirty="0" smtClean="0"/>
              <a:t>Відстань між таблицею (або примітками до таблиці) і подальшим чи попереднім текстом має бути не менше одного вільного рядка.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64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ОФОРМЛЕННЯ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ТАБЛИЦІ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5537" y="908720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dirty="0" smtClean="0"/>
              <a:t>Таблиця 2.1</a:t>
            </a:r>
          </a:p>
          <a:p>
            <a:pPr algn="ctr"/>
            <a:r>
              <a:rPr lang="uk-UA" dirty="0" smtClean="0"/>
              <a:t>Назва таблиці</a:t>
            </a:r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uk-UA" dirty="0"/>
          </a:p>
          <a:p>
            <a:pPr algn="ctr"/>
            <a:endParaRPr lang="uk-UA" dirty="0" smtClean="0"/>
          </a:p>
          <a:p>
            <a:pPr algn="ctr"/>
            <a:endParaRPr lang="ru-RU" dirty="0"/>
          </a:p>
        </p:txBody>
      </p:sp>
      <p:pic>
        <p:nvPicPr>
          <p:cNvPr id="7" name="Изображение2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755576" y="1700808"/>
            <a:ext cx="7200799" cy="411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3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44624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</a:rPr>
              <a:t>АКАДЕМІЧНА ДОБРОЧЕСНІСТЬ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721522"/>
            <a:ext cx="85517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/>
              <a:t>Для </a:t>
            </a:r>
            <a:r>
              <a:rPr lang="uk-UA" sz="1600" dirty="0" smtClean="0"/>
              <a:t>студентів та інших осіб, що навчаються, </a:t>
            </a:r>
            <a:r>
              <a:rPr lang="uk-UA" sz="1600" b="1" dirty="0" smtClean="0"/>
              <a:t>є гідним</a:t>
            </a:r>
            <a:r>
              <a:rPr lang="uk-UA" sz="1600" dirty="0" smtClean="0"/>
              <a:t>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поважати честь і гідність інших осіб;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відповідально ставитись до своїх обов’язків, своєчасно та добросовісно виконувати завдання, передбачені програмами та планами;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бути присутнім на всіх навчальних заняттях, окрім випадків, обумовлених поважними причинами;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ефективно використовувати час навчальних занять для досягнення освітніх цілей;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виконувати </a:t>
            </a:r>
            <a:r>
              <a:rPr lang="uk-UA" sz="1600" dirty="0"/>
              <a:t>самостійну роботу в повному обсязі, використовуючи </a:t>
            </a:r>
            <a:r>
              <a:rPr lang="uk-UA" sz="1600" dirty="0" smtClean="0"/>
              <a:t>методичні посібники</a:t>
            </a:r>
            <a:r>
              <a:rPr lang="uk-UA" sz="1600" dirty="0"/>
              <a:t>, рекомендації викладачів та всі можливості для отримання необхідних </a:t>
            </a:r>
            <a:r>
              <a:rPr lang="uk-UA" sz="1600" dirty="0" smtClean="0"/>
              <a:t>знань;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використовувати </a:t>
            </a:r>
            <a:r>
              <a:rPr lang="uk-UA" sz="1600" dirty="0"/>
              <a:t>в навчальній або дослідницькій діяльності лише перевірені т</a:t>
            </a:r>
            <a:r>
              <a:rPr lang="uk-UA" sz="1600" dirty="0" smtClean="0"/>
              <a:t>а достовірні </a:t>
            </a:r>
            <a:r>
              <a:rPr lang="uk-UA" sz="1600" dirty="0"/>
              <a:t>джерела інформації, грамотно посилатися на </a:t>
            </a:r>
            <a:r>
              <a:rPr lang="uk-UA" sz="1600" dirty="0" smtClean="0"/>
              <a:t>них;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подавати </a:t>
            </a:r>
            <a:r>
              <a:rPr lang="uk-UA" sz="1600" dirty="0"/>
              <a:t>на оцінювання лише самостійно виконану роботу, що не є запозиченою </a:t>
            </a:r>
            <a:r>
              <a:rPr lang="uk-UA" sz="1600" dirty="0" smtClean="0"/>
              <a:t>або переробленою </a:t>
            </a:r>
            <a:r>
              <a:rPr lang="uk-UA" sz="1600" dirty="0"/>
              <a:t>з іншої, виконаної третіми </a:t>
            </a:r>
            <a:r>
              <a:rPr lang="uk-UA" sz="1600" dirty="0" smtClean="0"/>
              <a:t>особами;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у </a:t>
            </a:r>
            <a:r>
              <a:rPr lang="uk-UA" sz="1600" dirty="0"/>
              <a:t>разі виникнення труднощів під час виконання навчальних або </a:t>
            </a:r>
            <a:r>
              <a:rPr lang="uk-UA" sz="1600" dirty="0" smtClean="0"/>
              <a:t>дослідницьких завдань </a:t>
            </a:r>
            <a:r>
              <a:rPr lang="uk-UA" sz="1600" dirty="0"/>
              <a:t>звертатися до інших за допомогою, не порушуючи принципів </a:t>
            </a:r>
            <a:r>
              <a:rPr lang="uk-UA" sz="1600" dirty="0" smtClean="0"/>
              <a:t>академічної доброчесності;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інформувати </a:t>
            </a:r>
            <a:r>
              <a:rPr lang="uk-UA" sz="1600" dirty="0"/>
              <a:t>викладачів та осіб, що навчаються, про порушення норм і </a:t>
            </a:r>
            <a:r>
              <a:rPr lang="uk-UA" sz="1600" dirty="0" smtClean="0"/>
              <a:t>правил академічної </a:t>
            </a:r>
            <a:r>
              <a:rPr lang="uk-UA" sz="1600" dirty="0"/>
              <a:t>доброчесності</a:t>
            </a:r>
            <a:r>
              <a:rPr lang="uk-UA" sz="1600" dirty="0" smtClean="0"/>
              <a:t>;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73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</a:rPr>
              <a:t>АКАДЕМІЧНА ДОБРОЧЕСНІСТЬ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83908"/>
            <a:ext cx="855178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Для </a:t>
            </a:r>
            <a:r>
              <a:rPr lang="ru-RU" sz="1600" dirty="0" smtClean="0"/>
              <a:t>студента </a:t>
            </a:r>
            <a:r>
              <a:rPr lang="uk-UA" sz="1600" dirty="0" smtClean="0"/>
              <a:t>та інших осіб, що навчаються, </a:t>
            </a:r>
            <a:r>
              <a:rPr lang="uk-UA" sz="1600" b="1" dirty="0" smtClean="0"/>
              <a:t>є </a:t>
            </a:r>
            <a:r>
              <a:rPr lang="uk-UA" sz="1600" b="1" dirty="0"/>
              <a:t>неприйнятним: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виявляти </a:t>
            </a:r>
            <a:r>
              <a:rPr lang="uk-UA" sz="1600" dirty="0"/>
              <a:t>нешанобливе та некоректне ставлення до осіб, що </a:t>
            </a:r>
            <a:r>
              <a:rPr lang="uk-UA" sz="1600" dirty="0" smtClean="0"/>
              <a:t>навчаються, представників </a:t>
            </a:r>
            <a:r>
              <a:rPr lang="uk-UA" sz="1600" dirty="0"/>
              <a:t>викладацького складу або </a:t>
            </a:r>
            <a:r>
              <a:rPr lang="uk-UA" sz="1600" dirty="0" smtClean="0"/>
              <a:t>адміністрації;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запізнюватися </a:t>
            </a:r>
            <a:r>
              <a:rPr lang="uk-UA" sz="1600" dirty="0"/>
              <a:t>на навчальні заняття та пропускати їх без поважних </a:t>
            </a:r>
            <a:r>
              <a:rPr lang="uk-UA" sz="1600" dirty="0" smtClean="0"/>
              <a:t>причин;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під </a:t>
            </a:r>
            <a:r>
              <a:rPr lang="uk-UA" sz="1600" dirty="0"/>
              <a:t>час контрольних заходів використовувати джерела інформації (усні (підказки</a:t>
            </a:r>
            <a:r>
              <a:rPr lang="uk-UA" sz="1600" dirty="0" smtClean="0"/>
              <a:t>), письмові </a:t>
            </a:r>
            <a:r>
              <a:rPr lang="uk-UA" sz="1600" dirty="0"/>
              <a:t>(роботи інших осіб), друковані (книги, методичні посібники), </a:t>
            </a:r>
            <a:r>
              <a:rPr lang="uk-UA" sz="1600" dirty="0" smtClean="0"/>
              <a:t>електронні (телефони</a:t>
            </a:r>
            <a:r>
              <a:rPr lang="uk-UA" sz="1600" dirty="0"/>
              <a:t>, планшети), заборонені </a:t>
            </a:r>
            <a:r>
              <a:rPr lang="uk-UA" sz="1600" dirty="0" smtClean="0"/>
              <a:t>викладачем;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просити</a:t>
            </a:r>
            <a:r>
              <a:rPr lang="uk-UA" sz="1600" dirty="0"/>
              <a:t>, надавати та одержувати допомогу від третіх </a:t>
            </a:r>
            <a:r>
              <a:rPr lang="uk-UA" sz="1600" dirty="0" smtClean="0"/>
              <a:t>осіб  при </a:t>
            </a:r>
            <a:r>
              <a:rPr lang="uk-UA" sz="1600" dirty="0"/>
              <a:t>проходженні поточного та підсумкового контролю; </a:t>
            </a:r>
            <a:r>
              <a:rPr lang="uk-UA" sz="1600" dirty="0" smtClean="0"/>
              <a:t>використовувати родинні </a:t>
            </a:r>
            <a:r>
              <a:rPr lang="uk-UA" sz="1600" dirty="0"/>
              <a:t>або службові зв’язки для отримання позитивної або вищої </a:t>
            </a:r>
            <a:r>
              <a:rPr lang="uk-UA" sz="1600" dirty="0" smtClean="0"/>
              <a:t>оцінки;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надавати </a:t>
            </a:r>
            <a:r>
              <a:rPr lang="uk-UA" sz="1600" dirty="0"/>
              <a:t>для оцінювання письмову роботу, підготовлену за участю інших </a:t>
            </a:r>
            <a:r>
              <a:rPr lang="uk-UA" sz="1600" dirty="0" smtClean="0"/>
              <a:t>осіб;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вносити </a:t>
            </a:r>
            <a:r>
              <a:rPr lang="uk-UA" sz="1600" dirty="0"/>
              <a:t>до списку авторів публікацій осіб, які не брали участі в отриманні </a:t>
            </a:r>
            <a:r>
              <a:rPr lang="uk-UA" sz="1600" dirty="0" smtClean="0"/>
              <a:t>наукових результатів;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фальсифікувати </a:t>
            </a:r>
            <a:r>
              <a:rPr lang="uk-UA" sz="1600" dirty="0"/>
              <a:t>або фабрикувати інформацію, наукові результати з їх </a:t>
            </a:r>
            <a:r>
              <a:rPr lang="uk-UA" sz="1600" dirty="0" smtClean="0"/>
              <a:t>подальшим використанням </a:t>
            </a:r>
            <a:r>
              <a:rPr lang="uk-UA" sz="1600" dirty="0"/>
              <a:t>у роботі (курсовій, кваліфікаційній, дисертаційній</a:t>
            </a:r>
            <a:r>
              <a:rPr lang="uk-UA" sz="1600" dirty="0" smtClean="0"/>
              <a:t>);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отримувати </a:t>
            </a:r>
            <a:r>
              <a:rPr lang="uk-UA" sz="1600" dirty="0"/>
              <a:t>або пропонувати хабар за отримання будь-яких переваг у навчальній </a:t>
            </a:r>
            <a:r>
              <a:rPr lang="uk-UA" sz="1600" dirty="0" smtClean="0"/>
              <a:t>або дослідницькій діяльності;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брати </a:t>
            </a:r>
            <a:r>
              <a:rPr lang="uk-UA" sz="1600" dirty="0"/>
              <a:t>участь у будь-якій діяльності, пов’язаній з порушенням правил і </a:t>
            </a:r>
            <a:r>
              <a:rPr lang="uk-UA" sz="1600" dirty="0" smtClean="0"/>
              <a:t>норм академічної </a:t>
            </a:r>
            <a:r>
              <a:rPr lang="uk-UA" sz="1600" dirty="0"/>
              <a:t>доброчесності</a:t>
            </a:r>
            <a:r>
              <a:rPr lang="uk-UA" sz="1600" dirty="0" smtClean="0"/>
              <a:t>.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55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ЗАХИСТ 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836712"/>
            <a:ext cx="8551788" cy="5400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Захист курсової роботи має на меті перевірку самостійності виконання роботи, тобто, наскільки глибоко студент розуміє матеріал теми, чи правильно обґрунтовує рекомендації та висновки, подані в роботі.</a:t>
            </a:r>
          </a:p>
          <a:p>
            <a:pPr marL="0" indent="0" algn="just">
              <a:buNone/>
            </a:pPr>
            <a:r>
              <a:rPr lang="uk-UA" sz="500" dirty="0" smtClean="0"/>
              <a:t>     </a:t>
            </a:r>
            <a:endParaRPr lang="ru-RU" sz="500" dirty="0"/>
          </a:p>
          <a:p>
            <a:pPr marL="0" indent="0" algn="just">
              <a:buNone/>
            </a:pPr>
            <a:r>
              <a:rPr lang="ru-RU" sz="1600" dirty="0"/>
              <a:t>ЗАХИСТ КУРСОВОЇ РОБОТИ </a:t>
            </a:r>
            <a:r>
              <a:rPr lang="uk-UA" sz="1600" dirty="0" smtClean="0"/>
              <a:t>включає в себе:</a:t>
            </a:r>
          </a:p>
          <a:p>
            <a:pPr marL="0" indent="0" algn="just">
              <a:buNone/>
            </a:pPr>
            <a:r>
              <a:rPr lang="uk-UA" sz="1600" dirty="0" smtClean="0"/>
              <a:t>1. Виступ студента з презентацією (5-10 хвилин):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обґрунтування теми;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коротке повідомлення змісту роботи;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ознайомлення з метою та завданнями дослідження, їх реалізацією;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повідомлення про те, що конкретно у роботі теоретично опрацьовано та методично запропоновано;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висновки і пропозиції студента.</a:t>
            </a:r>
          </a:p>
          <a:p>
            <a:pPr marL="0" indent="0" algn="just">
              <a:buNone/>
            </a:pPr>
            <a:r>
              <a:rPr lang="uk-UA" sz="1600" dirty="0" smtClean="0"/>
              <a:t>2. Відповіді студента на запитання членів комісії.</a:t>
            </a:r>
          </a:p>
          <a:p>
            <a:pPr marL="0" indent="0" algn="just">
              <a:buNone/>
            </a:pPr>
            <a:r>
              <a:rPr lang="uk-UA" sz="1600" dirty="0" smtClean="0"/>
              <a:t>3. Виступ наукового керівника.</a:t>
            </a:r>
          </a:p>
          <a:p>
            <a:pPr marL="0" indent="0" algn="just">
              <a:buNone/>
            </a:pPr>
            <a:r>
              <a:rPr lang="uk-UA" sz="1600" dirty="0" smtClean="0"/>
              <a:t>4. Оцінка курсової роботи.</a:t>
            </a:r>
          </a:p>
          <a:p>
            <a:pPr marL="0" indent="0" algn="just">
              <a:buNone/>
            </a:pPr>
            <a:r>
              <a:rPr lang="uk-UA" sz="1600" dirty="0" smtClean="0"/>
              <a:t>Результати захисту курсової роботи відзначають оцінками згідно шкали оцінювання</a:t>
            </a:r>
          </a:p>
          <a:p>
            <a:pPr marL="0" indent="0" algn="just">
              <a:buNone/>
            </a:pPr>
            <a:r>
              <a:rPr lang="uk-UA" sz="1600" dirty="0" smtClean="0"/>
              <a:t>ПВНЗ «МПУ» з урахуванням якості виконання всіх частин курсової роботи та рівня її захисту.</a:t>
            </a:r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1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ЗАХИСТ </a:t>
            </a:r>
            <a:b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</a:rPr>
              <a:t>(ПІД ЧАС ДИСТАНЦІЙНОГО НАВЧАННЯ)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2623" y="1196752"/>
            <a:ext cx="8551788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/>
              <a:t>В </a:t>
            </a:r>
            <a:r>
              <a:rPr lang="uk-UA" sz="1600" dirty="0" smtClean="0"/>
              <a:t>умовах дистанційного навчання захист курсових робіт проводитися в онлайн форматі на платформі </a:t>
            </a:r>
            <a:r>
              <a:rPr lang="en-US" sz="1600" dirty="0" smtClean="0"/>
              <a:t>ZOOM</a:t>
            </a:r>
            <a:r>
              <a:rPr lang="en-US" sz="1600" dirty="0"/>
              <a:t>. </a:t>
            </a:r>
            <a:r>
              <a:rPr lang="uk-UA" sz="1600" dirty="0" smtClean="0"/>
              <a:t>Курсова робота подається науковому керівнику для перевірки шляхом завантаження до особистого кабінет</a:t>
            </a:r>
            <a:r>
              <a:rPr lang="ru-RU" sz="1600" dirty="0" smtClean="0"/>
              <a:t>у </a:t>
            </a:r>
            <a:r>
              <a:rPr lang="ru-RU" sz="1600" dirty="0"/>
              <a:t>на </a:t>
            </a:r>
            <a:r>
              <a:rPr lang="en-US" sz="1600" dirty="0"/>
              <a:t>Google </a:t>
            </a:r>
            <a:r>
              <a:rPr lang="ru-RU" sz="1600" dirty="0"/>
              <a:t>Диск </a:t>
            </a:r>
            <a:r>
              <a:rPr lang="uk-UA" sz="1600" dirty="0" smtClean="0"/>
              <a:t>або на електронну пошту наукового керівника не пізніше як за 7 днів до дня захисту. </a:t>
            </a:r>
          </a:p>
          <a:p>
            <a:pPr marL="0" indent="0" algn="just">
              <a:buNone/>
            </a:pPr>
            <a:r>
              <a:rPr lang="uk-UA" sz="1600" dirty="0" smtClean="0"/>
              <a:t>Під час захисту курсової роботи студент демонструє презентацію через режим демонстрації екрану, робить доповідь перед камерою і дає відповіді на запитання членів комісії. </a:t>
            </a:r>
          </a:p>
          <a:p>
            <a:pPr marL="0" indent="0" algn="just">
              <a:buNone/>
            </a:pPr>
            <a:r>
              <a:rPr lang="uk-UA" sz="1600" dirty="0" smtClean="0"/>
              <a:t>У разі відключення студента від конференції через технічні причини протягом 5 хвилин необхідно здійснити повторне підключення.</a:t>
            </a:r>
          </a:p>
          <a:p>
            <a:pPr marL="0" indent="0" algn="just">
              <a:buNone/>
            </a:pPr>
            <a:r>
              <a:rPr lang="uk-UA" sz="1600" dirty="0" smtClean="0"/>
              <a:t>У разі виникнення під час захисту курсової роботи форс-мажорних обставин студент повинен негайно повідомити наукового керівника про ці обставини за допомогою визначеного каналу зв’язку (телефон, </a:t>
            </a:r>
            <a:r>
              <a:rPr lang="uk-UA" sz="1600" dirty="0" err="1" smtClean="0"/>
              <a:t>месенджер</a:t>
            </a:r>
            <a:r>
              <a:rPr lang="uk-UA" sz="1600" dirty="0" smtClean="0"/>
              <a:t> тощо). За цих обставин можливість та час повторного проведення захисту визначається комісією в індивідуальному порядку.</a:t>
            </a:r>
          </a:p>
          <a:p>
            <a:pPr marL="0" indent="0" algn="just">
              <a:buNone/>
            </a:pPr>
            <a:r>
              <a:rPr lang="uk-UA" sz="1600" dirty="0" smtClean="0"/>
              <a:t>Оголошення результатів захисту курсових робіт відбуватиметься у день захисту у режимі відео конференції.</a:t>
            </a:r>
          </a:p>
          <a:p>
            <a:pPr marL="0" indent="0" algn="just">
              <a:buNone/>
            </a:pPr>
            <a:r>
              <a:rPr lang="uk-UA" sz="1600" dirty="0" smtClean="0"/>
              <a:t>Результати захисту фіксуються в екзаменаційних відомостях, що надалі передаються до деканату медично</a:t>
            </a:r>
            <a:r>
              <a:rPr lang="ru-RU" sz="1600" dirty="0" err="1" smtClean="0"/>
              <a:t>го</a:t>
            </a:r>
            <a:r>
              <a:rPr lang="ru-RU" sz="1600" dirty="0" smtClean="0"/>
              <a:t> </a:t>
            </a:r>
            <a:r>
              <a:rPr lang="ru-RU" sz="1600" dirty="0"/>
              <a:t>факультету ПВНЗ «МПУ».</a:t>
            </a: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0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92088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ОСНОВНЕ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07505" y="1052736"/>
            <a:ext cx="8568951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Курсові роботи </a:t>
            </a:r>
            <a:r>
              <a:rPr lang="uk-UA" sz="1600" dirty="0" smtClean="0"/>
              <a:t>є початковим етапом у процесі професійної підготовки бакалаврів. </a:t>
            </a:r>
          </a:p>
          <a:p>
            <a:pPr marL="0" indent="0" algn="just">
              <a:buNone/>
            </a:pPr>
            <a:r>
              <a:rPr lang="uk-UA" sz="1600" b="1" dirty="0" smtClean="0"/>
              <a:t>Курсова робота з навчальної дисципліни</a:t>
            </a:r>
            <a:r>
              <a:rPr lang="uk-UA" sz="1600" dirty="0" smtClean="0"/>
              <a:t> – самостійне дослідження реферативного характеру з метою одержання наукового результату (нового знання), виконане у формі спеціально підготовленого рукопису згідно календарного плану. Вона сприяє кращому засвоєнню теоретичних знань та аналізу практичних питань.</a:t>
            </a:r>
          </a:p>
          <a:p>
            <a:pPr marL="0" indent="0" algn="just">
              <a:buNone/>
            </a:pPr>
            <a:r>
              <a:rPr lang="uk-UA" sz="1600" b="1" dirty="0" smtClean="0"/>
              <a:t>Курсова робота </a:t>
            </a:r>
            <a:r>
              <a:rPr lang="uk-UA" sz="1600" dirty="0" smtClean="0"/>
              <a:t>має засвідчити: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рівень професійної підготовки студента;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вміння застосовувати здобуті знання для розв’язання складних науково-практичних завдань;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свідоме засвоєння знань та їхню систематизацію;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наявність у студента навичок наукової роботи; 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здатність критично та </a:t>
            </a:r>
            <a:r>
              <a:rPr lang="uk-UA" sz="1600" dirty="0" err="1" smtClean="0"/>
              <a:t>креативно</a:t>
            </a:r>
            <a:r>
              <a:rPr lang="uk-UA" sz="1600" dirty="0" smtClean="0"/>
              <a:t> мислити;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вміння аргументувати власну точку зору. </a:t>
            </a:r>
          </a:p>
          <a:p>
            <a:pPr marL="0" indent="0" algn="just">
              <a:buNone/>
            </a:pPr>
            <a:r>
              <a:rPr lang="uk-UA" sz="1600" b="1" dirty="0" smtClean="0"/>
              <a:t>Курсові роботи </a:t>
            </a:r>
            <a:r>
              <a:rPr lang="uk-UA" sz="1600" dirty="0" smtClean="0"/>
              <a:t>виконуються на основі поглибленого вивчення спеціальної фахової вітчизняної та зарубіжної літератури, передового досвіду з обраної проблематики, повинні містити результати власних теоретичних і прикладних досліджень, мають бути написані науковим стилем, логічно та аргументовано.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27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88640"/>
            <a:ext cx="8640960" cy="648072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ДЯКУЄМО ЗА УВАГУ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0" y="883908"/>
            <a:ext cx="8596375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1600" dirty="0" smtClean="0"/>
          </a:p>
          <a:p>
            <a:pPr marL="0" indent="0" algn="just">
              <a:buNone/>
            </a:pPr>
            <a:r>
              <a:rPr lang="uk-UA" sz="1600" dirty="0" smtClean="0"/>
              <a:t>Вся викладена вище інформація міститься у методичних рекомендаціях до написання курсових робіт, які викладені на нашому сайті за посиланнями: </a:t>
            </a:r>
            <a:endParaRPr lang="ru-RU" sz="1600" dirty="0" smtClean="0"/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uk-UA" sz="1600" dirty="0" smtClean="0"/>
              <a:t>Методичні рекомендації до написання курсової роботи зі спеціальності </a:t>
            </a:r>
          </a:p>
          <a:p>
            <a:pPr marL="0" indent="0" algn="just">
              <a:buNone/>
            </a:pPr>
            <a:r>
              <a:rPr lang="ru-RU" sz="1600" b="1" dirty="0" smtClean="0"/>
              <a:t>053 </a:t>
            </a:r>
            <a:r>
              <a:rPr lang="uk-UA" sz="1600" b="1" dirty="0" smtClean="0"/>
              <a:t>Психологія</a:t>
            </a:r>
            <a:r>
              <a:rPr lang="ru-RU" sz="1600" b="1" dirty="0" smtClean="0"/>
              <a:t>:</a:t>
            </a:r>
          </a:p>
          <a:p>
            <a:pPr marL="0" indent="0" algn="just">
              <a:buNone/>
            </a:pPr>
            <a:r>
              <a:rPr lang="en-US" sz="1600" b="1" dirty="0">
                <a:hlinkClick r:id="rId2"/>
              </a:rPr>
              <a:t>http://</a:t>
            </a:r>
            <a:r>
              <a:rPr lang="en-US" sz="1600" b="1" dirty="0" smtClean="0">
                <a:hlinkClick r:id="rId2"/>
              </a:rPr>
              <a:t>vnz-mpu.com.ua/metodychni-rekomendatsii-shchodo-oformlennia-robit-ps.html</a:t>
            </a:r>
            <a:endParaRPr lang="uk-UA" sz="1600" b="1" dirty="0" smtClean="0"/>
          </a:p>
          <a:p>
            <a:pPr marL="0" indent="0" algn="just">
              <a:buNone/>
            </a:pPr>
            <a:endParaRPr lang="uk-UA" sz="1600" b="1" dirty="0"/>
          </a:p>
          <a:p>
            <a:pPr marL="0" indent="0" algn="just">
              <a:buNone/>
            </a:pPr>
            <a:r>
              <a:rPr lang="uk-UA" sz="1600" dirty="0" smtClean="0"/>
              <a:t>Методичні рекомендації до написання курсової роботи зі спеціальності </a:t>
            </a:r>
          </a:p>
          <a:p>
            <a:pPr marL="0" indent="0" algn="just">
              <a:buNone/>
            </a:pPr>
            <a:r>
              <a:rPr lang="uk-UA" sz="1600" b="1" dirty="0" smtClean="0"/>
              <a:t>229 Громадське здоров</a:t>
            </a:r>
            <a:r>
              <a:rPr lang="ru-RU" sz="1600" b="1" dirty="0" smtClean="0"/>
              <a:t>’я:</a:t>
            </a:r>
            <a:endParaRPr lang="uk-UA" sz="1600" b="1" dirty="0" smtClean="0"/>
          </a:p>
          <a:p>
            <a:pPr marL="0" indent="0" algn="just">
              <a:buNone/>
            </a:pPr>
            <a:r>
              <a:rPr lang="en-US" sz="1600" b="1" dirty="0">
                <a:hlinkClick r:id="rId3"/>
              </a:rPr>
              <a:t>http://</a:t>
            </a:r>
            <a:r>
              <a:rPr lang="en-US" sz="1600" b="1" dirty="0" smtClean="0">
                <a:hlinkClick r:id="rId3"/>
              </a:rPr>
              <a:t>vnz-mpu.com.ua/metodychni-rekomendatsii-shchodo-oformlennia-robit.html</a:t>
            </a:r>
            <a:endParaRPr lang="uk-UA" sz="1600" b="1" dirty="0" smtClean="0"/>
          </a:p>
          <a:p>
            <a:pPr marL="0" indent="0">
              <a:buNone/>
            </a:pPr>
            <a:endParaRPr lang="uk-UA" sz="1600" b="1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54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92088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ТЕМИ КУРСОВИХ РОБІТ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251520" y="1052736"/>
            <a:ext cx="8424936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Керівник курсової </a:t>
            </a:r>
            <a:r>
              <a:rPr lang="uk-UA" sz="1600" dirty="0" smtClean="0"/>
              <a:t>призначається за рішенням кафедри викладач, який має науковий ступінь доктора або кандидата наук</a:t>
            </a:r>
            <a:r>
              <a:rPr lang="ru-RU" sz="1600" dirty="0" smtClean="0"/>
              <a:t>. 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 algn="just">
              <a:buNone/>
            </a:pPr>
            <a:r>
              <a:rPr lang="uk-UA" sz="1600" b="1" dirty="0" smtClean="0"/>
              <a:t>Вибір теми курсової роботи </a:t>
            </a:r>
            <a:r>
              <a:rPr lang="uk-UA" sz="1600" dirty="0" smtClean="0"/>
              <a:t>відбувається студентом самостійно згідно власних інтересів і вподобань та погоджується з викладачем – науковим керівником</a:t>
            </a:r>
            <a:r>
              <a:rPr lang="ru-RU" sz="1600" dirty="0" smtClean="0"/>
              <a:t>.</a:t>
            </a:r>
            <a:r>
              <a:rPr lang="uk-UA" sz="1600" dirty="0" smtClean="0"/>
              <a:t> Орієнтовну тематику курсових робіт тему можна обрати за посиланням</a:t>
            </a:r>
            <a:endParaRPr lang="uk-UA" sz="1600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http://vnz-mpu.com.ua/publichna-informatsiia/dystantsiine-navchannia/kursovi-kvalifikatsiini-roboty.html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  <a:p>
            <a:pPr marL="0" indent="0" algn="just">
              <a:buNone/>
            </a:pPr>
            <a:r>
              <a:rPr lang="uk-UA" sz="1600" dirty="0"/>
              <a:t>Курсові </a:t>
            </a:r>
            <a:r>
              <a:rPr lang="uk-UA" sz="1600" dirty="0" smtClean="0"/>
              <a:t>роботи оформлені </a:t>
            </a:r>
            <a:r>
              <a:rPr lang="uk-UA" sz="1600" dirty="0"/>
              <a:t>у відповідності до даних вимог, перевірені науковими керівниками, </a:t>
            </a:r>
            <a:r>
              <a:rPr lang="uk-UA" sz="1600" dirty="0" smtClean="0"/>
              <a:t>за всіма </a:t>
            </a:r>
            <a:r>
              <a:rPr lang="uk-UA" sz="1600" dirty="0"/>
              <a:t>необхідними супровідними документами (виконаним завданням, </a:t>
            </a:r>
            <a:r>
              <a:rPr lang="uk-UA" sz="1600" dirty="0" smtClean="0"/>
              <a:t>внутрішньою рецензією</a:t>
            </a:r>
            <a:r>
              <a:rPr lang="uk-UA" sz="1600" dirty="0"/>
              <a:t>) мають бути подані </a:t>
            </a:r>
            <a:r>
              <a:rPr lang="uk-UA" sz="1600" dirty="0" smtClean="0"/>
              <a:t>до </a:t>
            </a:r>
            <a:r>
              <a:rPr lang="uk-UA" sz="1600" dirty="0"/>
              <a:t>кафедри </a:t>
            </a:r>
            <a:r>
              <a:rPr lang="uk-UA" sz="1600" dirty="0" smtClean="0"/>
              <a:t>у встановлені терміни.</a:t>
            </a:r>
            <a:endParaRPr lang="uk-UA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34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СТРУКТУРА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980728"/>
            <a:ext cx="855178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b="1" dirty="0" smtClean="0"/>
              <a:t>Курсова робота складається з наступних складових: 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Титульний аркуш; 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ЗМІСТ; 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ВСТУП</a:t>
            </a:r>
            <a:r>
              <a:rPr lang="ru-RU" sz="1600" dirty="0" smtClean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ОСНОВНА ЧАСТИНА;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ВИСНОВКИ;</a:t>
            </a:r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СПИСОК ВИКОРИСТАНИХ ДЖЕРЕЛ;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uk-UA" sz="1600" dirty="0" smtClean="0"/>
              <a:t>ДОДАТКИ (в разі потреби).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b="1" dirty="0" smtClean="0"/>
              <a:t>Обсяг курсової роботи становить:</a:t>
            </a:r>
          </a:p>
          <a:p>
            <a:pPr marL="0" indent="0">
              <a:buNone/>
            </a:pPr>
            <a:r>
              <a:rPr lang="uk-UA" sz="1600" dirty="0" smtClean="0"/>
              <a:t>30 - 35 сторінок машинописного тексту;</a:t>
            </a:r>
            <a:endParaRPr lang="ru-RU" sz="1600" dirty="0"/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6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ТИТУЛЬНИЙ АРКУШ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980728"/>
            <a:ext cx="5860069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ТИТУЛЬНИЙ </a:t>
            </a:r>
            <a:r>
              <a:rPr lang="ru-RU" sz="1600" b="1" dirty="0"/>
              <a:t>АРКУШ </a:t>
            </a:r>
            <a:r>
              <a:rPr lang="ru-RU" sz="1600" dirty="0"/>
              <a:t>– </a:t>
            </a:r>
            <a:r>
              <a:rPr lang="ru-RU" sz="1600" dirty="0" err="1"/>
              <a:t>це</a:t>
            </a:r>
            <a:r>
              <a:rPr lang="ru-RU" sz="1600" dirty="0"/>
              <a:t> перша </a:t>
            </a:r>
            <a:r>
              <a:rPr lang="ru-RU" sz="1600" dirty="0" err="1"/>
              <a:t>сторінка</a:t>
            </a:r>
            <a:r>
              <a:rPr lang="ru-RU" sz="1600" dirty="0"/>
              <a:t> </a:t>
            </a:r>
            <a:r>
              <a:rPr lang="ru-RU" sz="1600" dirty="0" err="1"/>
              <a:t>курсової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з </a:t>
            </a:r>
            <a:r>
              <a:rPr lang="ru-RU" sz="1600" dirty="0" err="1" smtClean="0"/>
              <a:t>дисципліни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r>
              <a:rPr lang="ru-RU" sz="1600" dirty="0" smtClean="0"/>
              <a:t>На </a:t>
            </a:r>
            <a:r>
              <a:rPr lang="ru-RU" sz="1600" dirty="0"/>
              <a:t>титульному </a:t>
            </a:r>
            <a:r>
              <a:rPr lang="ru-RU" sz="1600" dirty="0" err="1"/>
              <a:t>аркуші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бути </a:t>
            </a:r>
            <a:r>
              <a:rPr lang="ru-RU" sz="1600" dirty="0" err="1"/>
              <a:t>зазначені</a:t>
            </a:r>
            <a:r>
              <a:rPr lang="ru-RU" sz="1600" dirty="0"/>
              <a:t>: 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назва</a:t>
            </a:r>
            <a:r>
              <a:rPr lang="ru-RU" sz="1600" dirty="0" smtClean="0"/>
              <a:t> </a:t>
            </a:r>
            <a:r>
              <a:rPr lang="ru-RU" sz="1600" dirty="0" err="1"/>
              <a:t>міністерства</a:t>
            </a:r>
            <a:r>
              <a:rPr lang="ru-RU" sz="1600" dirty="0"/>
              <a:t>, </a:t>
            </a:r>
            <a:r>
              <a:rPr lang="ru-RU" sz="1600" dirty="0" err="1"/>
              <a:t>якому</a:t>
            </a:r>
            <a:r>
              <a:rPr lang="ru-RU" sz="1600" dirty="0"/>
              <a:t> </a:t>
            </a:r>
            <a:r>
              <a:rPr lang="ru-RU" sz="1600" dirty="0" err="1"/>
              <a:t>підпорядковано</a:t>
            </a:r>
            <a:r>
              <a:rPr lang="ru-RU" sz="1600" dirty="0"/>
              <a:t> </a:t>
            </a:r>
            <a:r>
              <a:rPr lang="ru-RU" sz="1600" dirty="0" smtClean="0"/>
              <a:t>заклад </a:t>
            </a:r>
            <a:r>
              <a:rPr lang="ru-RU" sz="1600" dirty="0" err="1" smtClean="0"/>
              <a:t>вищої</a:t>
            </a:r>
            <a:r>
              <a:rPr lang="ru-RU" sz="1600" dirty="0" smtClean="0"/>
              <a:t> </a:t>
            </a:r>
            <a:r>
              <a:rPr lang="ru-RU" sz="1600" dirty="0" err="1" smtClean="0"/>
              <a:t>освіти</a:t>
            </a:r>
            <a:r>
              <a:rPr lang="ru-RU" sz="1600" dirty="0"/>
              <a:t>;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повна</a:t>
            </a:r>
            <a:r>
              <a:rPr lang="ru-RU" sz="1600" dirty="0" smtClean="0"/>
              <a:t> </a:t>
            </a:r>
            <a:r>
              <a:rPr lang="ru-RU" sz="1600" dirty="0" err="1"/>
              <a:t>назва</a:t>
            </a:r>
            <a:r>
              <a:rPr lang="ru-RU" sz="1600" dirty="0"/>
              <a:t> </a:t>
            </a:r>
            <a:r>
              <a:rPr lang="ru-RU" sz="1600" dirty="0" err="1" smtClean="0"/>
              <a:t>університету</a:t>
            </a:r>
            <a:r>
              <a:rPr lang="ru-RU" sz="1600" dirty="0" smtClean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назва</a:t>
            </a:r>
            <a:r>
              <a:rPr lang="ru-RU" sz="1600" dirty="0" smtClean="0"/>
              <a:t> </a:t>
            </a:r>
            <a:r>
              <a:rPr lang="ru-RU" sz="1600" dirty="0" err="1" smtClean="0"/>
              <a:t>кафедри</a:t>
            </a:r>
            <a:r>
              <a:rPr lang="ru-RU" sz="1600" dirty="0" smtClean="0"/>
              <a:t>, </a:t>
            </a:r>
            <a:r>
              <a:rPr lang="ru-RU" sz="1600" dirty="0"/>
              <a:t>на </a:t>
            </a:r>
            <a:r>
              <a:rPr lang="ru-RU" sz="1600" dirty="0" err="1"/>
              <a:t>якій</a:t>
            </a:r>
            <a:r>
              <a:rPr lang="ru-RU" sz="1600" dirty="0"/>
              <a:t> </a:t>
            </a:r>
            <a:r>
              <a:rPr lang="ru-RU" sz="1600" dirty="0" err="1"/>
              <a:t>виконано</a:t>
            </a:r>
            <a:r>
              <a:rPr lang="ru-RU" sz="1600" dirty="0"/>
              <a:t> </a:t>
            </a:r>
            <a:r>
              <a:rPr lang="ru-RU" sz="1600" dirty="0" smtClean="0"/>
              <a:t>роботу;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тема </a:t>
            </a:r>
            <a:r>
              <a:rPr lang="ru-RU" sz="1600" dirty="0" err="1" smtClean="0"/>
              <a:t>роботи</a:t>
            </a:r>
            <a:r>
              <a:rPr lang="ru-RU" sz="1600" dirty="0" smtClean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прізвище</a:t>
            </a:r>
            <a:r>
              <a:rPr lang="ru-RU" sz="1600" dirty="0"/>
              <a:t>, </a:t>
            </a:r>
            <a:r>
              <a:rPr lang="ru-RU" sz="1600" dirty="0" err="1"/>
              <a:t>ім'я</a:t>
            </a:r>
            <a:r>
              <a:rPr lang="ru-RU" sz="1600" dirty="0"/>
              <a:t> й </a:t>
            </a:r>
            <a:r>
              <a:rPr lang="ru-RU" sz="1600" dirty="0" err="1"/>
              <a:t>по-батькові</a:t>
            </a:r>
            <a:r>
              <a:rPr lang="ru-RU" sz="1600" dirty="0"/>
              <a:t> </a:t>
            </a:r>
            <a:r>
              <a:rPr lang="ru-RU" sz="1600" dirty="0" err="1" smtClean="0"/>
              <a:t>виконавця</a:t>
            </a:r>
            <a:r>
              <a:rPr lang="ru-RU" sz="1600" dirty="0" smtClean="0"/>
              <a:t>; 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прізвище</a:t>
            </a:r>
            <a:r>
              <a:rPr lang="ru-RU" sz="1600" dirty="0"/>
              <a:t>, </a:t>
            </a:r>
            <a:r>
              <a:rPr lang="ru-RU" sz="1600" dirty="0" err="1"/>
              <a:t>ініціали</a:t>
            </a:r>
            <a:r>
              <a:rPr lang="ru-RU" sz="1600" dirty="0"/>
              <a:t>, </a:t>
            </a:r>
            <a:r>
              <a:rPr lang="ru-RU" sz="1600" dirty="0" err="1"/>
              <a:t>науковий</a:t>
            </a:r>
            <a:r>
              <a:rPr lang="ru-RU" sz="1600" dirty="0"/>
              <a:t> </a:t>
            </a:r>
            <a:r>
              <a:rPr lang="ru-RU" sz="1600" dirty="0" err="1"/>
              <a:t>ступінь</a:t>
            </a:r>
            <a:r>
              <a:rPr lang="ru-RU" sz="1600" dirty="0"/>
              <a:t> і посада </a:t>
            </a:r>
            <a:r>
              <a:rPr lang="ru-RU" sz="1600" dirty="0" err="1"/>
              <a:t>наукового</a:t>
            </a:r>
            <a:r>
              <a:rPr lang="ru-RU" sz="1600" dirty="0"/>
              <a:t> </a:t>
            </a:r>
            <a:r>
              <a:rPr lang="ru-RU" sz="1600" dirty="0" err="1" smtClean="0"/>
              <a:t>керівника</a:t>
            </a:r>
            <a:r>
              <a:rPr lang="ru-RU" sz="1600" dirty="0"/>
              <a:t>;</a:t>
            </a:r>
            <a:endParaRPr lang="ru-RU" sz="1600" dirty="0" smtClean="0"/>
          </a:p>
          <a:p>
            <a:pPr>
              <a:buFont typeface="Wingdings" pitchFamily="2" charset="2"/>
              <a:buChar char="§"/>
            </a:pPr>
            <a:r>
              <a:rPr lang="ru-RU" sz="1600" dirty="0" err="1" smtClean="0"/>
              <a:t>назва</a:t>
            </a:r>
            <a:r>
              <a:rPr lang="ru-RU" sz="1600" dirty="0" smtClean="0"/>
              <a:t> </a:t>
            </a:r>
            <a:r>
              <a:rPr lang="ru-RU" sz="1600" dirty="0" err="1"/>
              <a:t>міста</a:t>
            </a:r>
            <a:r>
              <a:rPr lang="ru-RU" sz="1600" dirty="0"/>
              <a:t> й </a:t>
            </a:r>
            <a:r>
              <a:rPr lang="ru-RU" sz="1600" dirty="0" err="1"/>
              <a:t>рік</a:t>
            </a:r>
            <a:r>
              <a:rPr lang="ru-RU" sz="1600" dirty="0"/>
              <a:t> </a:t>
            </a:r>
            <a:r>
              <a:rPr lang="ru-RU" sz="1600" dirty="0" err="1"/>
              <a:t>виконання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uk-UA" sz="1600" dirty="0"/>
              <a:t>Зразки оформлення титульних сторінок курсових робіт для кожної </a:t>
            </a:r>
            <a:r>
              <a:rPr lang="uk-UA" sz="1600" dirty="0" smtClean="0"/>
              <a:t>спеціальності розміщено за посиланням.</a:t>
            </a:r>
            <a:endParaRPr lang="uk-UA" sz="1600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http://vnz-mpu.com.ua/publichna-informatsiia/metodychni-rekomendatsii-shchodo-oformlennia-robit-za.html</a:t>
            </a:r>
            <a:endParaRPr lang="uk-UA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0" t="8346" r="8043" b="4925"/>
          <a:stretch/>
        </p:blipFill>
        <p:spPr>
          <a:xfrm>
            <a:off x="5724128" y="980728"/>
            <a:ext cx="3024337" cy="456292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144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ЗМІСТ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836712"/>
            <a:ext cx="85517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ЗМІСТ </a:t>
            </a:r>
            <a:r>
              <a:rPr lang="uk-UA" sz="1600" dirty="0" smtClean="0"/>
              <a:t>розміщується на другому аркуші курсової роботи і містить найменування та номери початкових сторінок усіх структурних частин курсової роботи, розділів, підрозділів та пунктів. </a:t>
            </a:r>
          </a:p>
          <a:p>
            <a:pPr marL="0" indent="0" algn="just">
              <a:buNone/>
            </a:pPr>
            <a:r>
              <a:rPr lang="uk-UA" sz="1600" dirty="0" smtClean="0"/>
              <a:t>У загальному вигляді ЗМІСТ має такий формат:</a:t>
            </a:r>
          </a:p>
          <a:p>
            <a:pPr marL="0" indent="0">
              <a:buNone/>
            </a:pPr>
            <a:r>
              <a:rPr lang="uk-UA" sz="100" dirty="0" smtClean="0"/>
              <a:t>    </a:t>
            </a:r>
            <a:endParaRPr lang="ru-RU" sz="100" dirty="0" smtClean="0"/>
          </a:p>
          <a:p>
            <a:pPr marL="0" indent="0" algn="ctr">
              <a:buNone/>
            </a:pPr>
            <a:r>
              <a:rPr lang="ru-RU" sz="1600" b="1" dirty="0" smtClean="0"/>
              <a:t>ЗМІСТ </a:t>
            </a:r>
          </a:p>
          <a:p>
            <a:pPr marL="0" indent="0">
              <a:buNone/>
            </a:pPr>
            <a:r>
              <a:rPr lang="ru-RU" sz="1600" dirty="0" smtClean="0"/>
              <a:t>ВСТУП ........................................................................................................................  </a:t>
            </a:r>
            <a:r>
              <a:rPr lang="uk-UA" sz="1600" dirty="0" smtClean="0"/>
              <a:t>Стор. РОЗДІЛ 1. НАЗВА РОЗДІЛУ……............................................................................. Стор</a:t>
            </a:r>
            <a:r>
              <a:rPr lang="ru-RU" sz="1600" dirty="0" smtClean="0"/>
              <a:t>. </a:t>
            </a:r>
          </a:p>
          <a:p>
            <a:pPr marL="0" indent="0">
              <a:buNone/>
            </a:pPr>
            <a:r>
              <a:rPr lang="ru-RU" sz="1600" dirty="0" smtClean="0"/>
              <a:t>1.1 </a:t>
            </a:r>
            <a:r>
              <a:rPr lang="uk-UA" sz="1600" dirty="0" smtClean="0"/>
              <a:t>Назва підрозділу.................................................................................................... Стор. </a:t>
            </a:r>
          </a:p>
          <a:p>
            <a:pPr marL="0" indent="0">
              <a:buNone/>
            </a:pPr>
            <a:r>
              <a:rPr lang="uk-UA" sz="1600" dirty="0" smtClean="0"/>
              <a:t>1.2. Назва підрозділу................................................................................................... Стор. 1.3. Назва підрозділу................................................................................................... Стор. РОЗДІЛ 2. НАЗВА РОЗДІЛУ…….............................................................................. Стор. 2.1 Назва підрозділу.................................................................................................... Стор. 2.2. Назва підрозділу................................................................................................... Стор. 2.2.1. Назва пункту ..................................................................................................... Стор. 2.2.2. Назва пункту ..................................................................................................... Стор. ВИСНОВКИ................................................................................................................. </a:t>
            </a:r>
            <a:r>
              <a:rPr lang="ru-RU" sz="1600" dirty="0" err="1" smtClean="0"/>
              <a:t>Стор</a:t>
            </a:r>
            <a:r>
              <a:rPr lang="ru-RU" sz="1600" dirty="0"/>
              <a:t>. СПИСОК ВИКОРИСТАНИХ ДЖЕРЕЛ</a:t>
            </a:r>
            <a:r>
              <a:rPr lang="ru-RU" sz="1600" dirty="0" smtClean="0"/>
              <a:t>.................................................................... </a:t>
            </a:r>
            <a:r>
              <a:rPr lang="ru-RU" sz="1600" dirty="0" err="1"/>
              <a:t>Стор</a:t>
            </a:r>
            <a:r>
              <a:rPr lang="ru-RU" sz="1600" dirty="0"/>
              <a:t>. ДОДАТКИ</a:t>
            </a:r>
            <a:r>
              <a:rPr lang="ru-RU" sz="1600" dirty="0" smtClean="0"/>
              <a:t>..................................................................................................................... </a:t>
            </a:r>
            <a:r>
              <a:rPr lang="ru-RU" sz="1600" dirty="0" err="1"/>
              <a:t>Стор</a:t>
            </a:r>
            <a:r>
              <a:rPr lang="ru-RU" sz="1600" dirty="0"/>
              <a:t>. 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2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ВСТУП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52091" y="980728"/>
            <a:ext cx="85517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У </a:t>
            </a:r>
            <a:r>
              <a:rPr lang="uk-UA" sz="1600" b="1" dirty="0" smtClean="0"/>
              <a:t>ВСТУПІ </a:t>
            </a:r>
            <a:r>
              <a:rPr lang="uk-UA" sz="1600" dirty="0" smtClean="0"/>
              <a:t>подається стисла загальна характеристика курсової роботи.  </a:t>
            </a:r>
          </a:p>
          <a:p>
            <a:pPr marL="0" indent="0" algn="just">
              <a:buNone/>
            </a:pPr>
            <a:r>
              <a:rPr lang="uk-UA" sz="1600" dirty="0" smtClean="0"/>
              <a:t>Вступ обов’язково повинен містити такі структурні елементи: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Стисло описується актуальність теми, її значення.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Висвітлюють сучасний стан дослідження наукової проблеми, якій присвячено роботу (зазначають науковців, що досліджували такі питання, які аспекти проблем потребують доопрацювання).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Стисло викладають мету і завдання дослідження.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Вказують об’єкт дослідження (процес або явище, що відтворює проблемну ситуацію та обрано для вивчення);</a:t>
            </a:r>
          </a:p>
          <a:p>
            <a:pPr algn="just">
              <a:buFont typeface="Wingdings" pitchFamily="2" charset="2"/>
              <a:buChar char="§"/>
            </a:pPr>
            <a:r>
              <a:rPr lang="uk-UA" sz="1600" dirty="0" smtClean="0"/>
              <a:t>Вказують предмет дослідження (міститься в межах об’єкту).</a:t>
            </a:r>
          </a:p>
          <a:p>
            <a:pPr marL="0" indent="0" algn="just">
              <a:buNone/>
            </a:pPr>
            <a:r>
              <a:rPr lang="uk-UA" sz="1600" b="1" dirty="0" smtClean="0"/>
              <a:t>Наприклад. </a:t>
            </a:r>
          </a:p>
          <a:p>
            <a:pPr marL="0" indent="0" algn="just">
              <a:buNone/>
            </a:pPr>
            <a:r>
              <a:rPr lang="uk-UA" sz="1600" u="sng" dirty="0" smtClean="0"/>
              <a:t>Об’єктом дослідження</a:t>
            </a:r>
            <a:r>
              <a:rPr lang="uk-UA" sz="1600" dirty="0" smtClean="0"/>
              <a:t> – методи та засоби навчання збереження здоров’я населення в навчальних закладах. </a:t>
            </a:r>
          </a:p>
          <a:p>
            <a:pPr marL="0" indent="0" algn="just">
              <a:buNone/>
            </a:pPr>
            <a:r>
              <a:rPr lang="uk-UA" sz="1600" u="sng" dirty="0" smtClean="0"/>
              <a:t>Предмет дослідження</a:t>
            </a:r>
            <a:r>
              <a:rPr lang="uk-UA" sz="1600" dirty="0" smtClean="0"/>
              <a:t> – методика організації та проведення експерименту.</a:t>
            </a:r>
            <a:endParaRPr lang="uk-UA" sz="16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8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5" y="116632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ОСНОВНА ЧАСТИНА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quarter" idx="4294967295"/>
          </p:nvPr>
        </p:nvSpPr>
        <p:spPr>
          <a:xfrm>
            <a:off x="166071" y="980728"/>
            <a:ext cx="8551788" cy="51125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 smtClean="0"/>
              <a:t>В основній частині </a:t>
            </a:r>
            <a:r>
              <a:rPr lang="uk-UA" sz="1600" dirty="0" smtClean="0"/>
              <a:t>(два розділи) дається критичний аналіз опрацьованої автором наукової літератури та виділяються теоретичні положення, які були вихідними при виконанні практичної частини. </a:t>
            </a:r>
          </a:p>
          <a:p>
            <a:pPr marL="0" indent="0" algn="just">
              <a:buNone/>
            </a:pPr>
            <a:r>
              <a:rPr lang="uk-UA" sz="1600" dirty="0" smtClean="0"/>
              <a:t>У цій частині також обґрунтовується необхідність здійснення певних наукових досліджень. </a:t>
            </a:r>
          </a:p>
          <a:p>
            <a:pPr marL="0" indent="0" algn="just">
              <a:buNone/>
            </a:pPr>
            <a:r>
              <a:rPr lang="uk-UA" sz="1600" dirty="0" smtClean="0"/>
              <a:t>Обсяг 25 сторінок, 70% від загального обсягу роботи. </a:t>
            </a:r>
          </a:p>
          <a:p>
            <a:pPr marL="0" indent="0" algn="just">
              <a:buNone/>
            </a:pPr>
            <a:r>
              <a:rPr lang="uk-UA" sz="1600" b="1" dirty="0" smtClean="0"/>
              <a:t>Кожний розділ починають з нової сторінки</a:t>
            </a:r>
            <a:r>
              <a:rPr lang="uk-UA" sz="1600" dirty="0" smtClean="0"/>
              <a:t>. Як правило перший розділ це огляд літератури, а другий – практична частина з наданням рекомендацій. </a:t>
            </a:r>
          </a:p>
          <a:p>
            <a:pPr marL="0" indent="0" algn="just">
              <a:buNone/>
            </a:pPr>
            <a:r>
              <a:rPr lang="uk-UA" sz="1600" dirty="0" smtClean="0"/>
              <a:t>У кінці кожного розділу формулюють висновки із стислим викладом наведених у розділі наукових і практичних результатів. </a:t>
            </a:r>
          </a:p>
          <a:p>
            <a:pPr marL="0" indent="0" algn="just">
              <a:buNone/>
            </a:pPr>
            <a:r>
              <a:rPr lang="uk-UA" sz="1600" b="1" dirty="0" smtClean="0"/>
              <a:t>Висновки</a:t>
            </a:r>
            <a:r>
              <a:rPr lang="uk-UA" sz="1600" dirty="0" smtClean="0"/>
              <a:t> є вагомою структурною частиною курсової роботи, в якій мають бути викладені систематизовані результати здійсненого в роботі аналізу у вигляді чітко сформульованих узагальнень.</a:t>
            </a:r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7505" y="6309320"/>
            <a:ext cx="8640960" cy="42179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</a:rPr>
              <a:t>ПВНЗ «Медико-Природничий Університет»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1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437</TotalTime>
  <Words>4075</Words>
  <Application>Microsoft Office PowerPoint</Application>
  <PresentationFormat>Экран (4:3)</PresentationFormat>
  <Paragraphs>376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Эркер</vt:lpstr>
      <vt:lpstr>КУРСОВІ РОБОТИ</vt:lpstr>
      <vt:lpstr>ПЛАН</vt:lpstr>
      <vt:lpstr>ОСНОВНЕ</vt:lpstr>
      <vt:lpstr>ТЕМИ КУРСОВИХ РОБІТ</vt:lpstr>
      <vt:lpstr>СТРУКТУРА</vt:lpstr>
      <vt:lpstr>ТИТУЛЬНИЙ АРКУШ</vt:lpstr>
      <vt:lpstr>ЗМІСТ</vt:lpstr>
      <vt:lpstr>ВСТУП</vt:lpstr>
      <vt:lpstr>ОСНОВНА ЧАСТИНА</vt:lpstr>
      <vt:lpstr>ПЕРШИЙ РОЗДІЛ</vt:lpstr>
      <vt:lpstr>ДРУГИЙ РОЗДІЛ</vt:lpstr>
      <vt:lpstr>ВИСНОВКИ ДО РОЗДІЛІВ</vt:lpstr>
      <vt:lpstr>ВИСНОВКИ </vt:lpstr>
      <vt:lpstr>СПИСОК ВИКОРИСТАНИХ ДЖЕРЕЛ</vt:lpstr>
      <vt:lpstr>ПРИКЛАДИ ОФОРМЛЕННЯ</vt:lpstr>
      <vt:lpstr>ПРИКЛАДИ ОФОРМЛЕННЯ</vt:lpstr>
      <vt:lpstr>ДОДАТКИ </vt:lpstr>
      <vt:lpstr>ОФОРМЛЕННЯ ФОРМАТ І СТИЛЬ</vt:lpstr>
      <vt:lpstr>ОФОРМЛЕННЯ НАЗВИ ПУНКТІВ І ПІДРОЗДІЛІВ</vt:lpstr>
      <vt:lpstr>ОФОРМЛЕННЯ НУМЕРАЦІЯ</vt:lpstr>
      <vt:lpstr>ОФОРМЛЕННЯ ПЕРЕЛІКИ</vt:lpstr>
      <vt:lpstr>ОФОРМЛЕННЯ РИСУНКИ</vt:lpstr>
      <vt:lpstr>ОФОРМЛЕННЯ РИСУНКИ</vt:lpstr>
      <vt:lpstr>ОФОРМЛЕННЯ ТАБЛИЦІ</vt:lpstr>
      <vt:lpstr>ОФОРМЛЕННЯ ТАБЛИЦІ</vt:lpstr>
      <vt:lpstr>АКАДЕМІЧНА ДОБРОЧЕСНІСТЬ</vt:lpstr>
      <vt:lpstr>АКАДЕМІЧНА ДОБРОЧЕСНІСТЬ</vt:lpstr>
      <vt:lpstr>ЗАХИСТ </vt:lpstr>
      <vt:lpstr>ЗАХИСТ  (ПІД ЧАС ДИСТАНЦІЙНОГО НАВЧАННЯ)</vt:lpstr>
      <vt:lpstr>ДЯКУЄМО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КУРСОВІ РОБОТИ</dc:title>
  <dc:creator>User</dc:creator>
  <cp:lastModifiedBy>User</cp:lastModifiedBy>
  <cp:revision>53</cp:revision>
  <cp:lastPrinted>2024-10-08T10:08:02Z</cp:lastPrinted>
  <dcterms:created xsi:type="dcterms:W3CDTF">2024-10-07T11:48:02Z</dcterms:created>
  <dcterms:modified xsi:type="dcterms:W3CDTF">2025-09-26T07:29:48Z</dcterms:modified>
</cp:coreProperties>
</file>